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C3A"/>
    <a:srgbClr val="333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Orta Stil 4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5" autoAdjust="0"/>
    <p:restoredTop sz="93690" autoAdjust="0"/>
  </p:normalViewPr>
  <p:slideViewPr>
    <p:cSldViewPr snapToGrid="0">
      <p:cViewPr varScale="1">
        <p:scale>
          <a:sx n="74" d="100"/>
          <a:sy n="74" d="100"/>
        </p:scale>
        <p:origin x="327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609A3-057A-4CF4-BCE1-648244F5186A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03101-EA91-4855-97DA-042F95B393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571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101-EA91-4855-97DA-042F95B3933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17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03101-EA91-4855-97DA-042F95B3933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1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17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16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51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7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4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08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27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45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81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21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74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45EE6-AC77-4E64-A51A-C97B2E002EEF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555A-85B8-4875-8D32-3A74F2208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18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http://labomak.com.tr/wp-content/uploads/yaz%C4%B1l%C4%B1m-g%C3%B6rseli-2020_1.png" TargetMode="External"/><Relationship Id="rId3" Type="http://schemas.openxmlformats.org/officeDocument/2006/relationships/image" Target="../media/image13.png"/><Relationship Id="rId7" Type="http://schemas.openxmlformats.org/officeDocument/2006/relationships/image" Target="../media/image7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17.emf"/><Relationship Id="rId5" Type="http://schemas.openxmlformats.org/officeDocument/2006/relationships/image" Target="../media/image3.png"/><Relationship Id="rId10" Type="http://schemas.openxmlformats.org/officeDocument/2006/relationships/image" Target="../media/image16.svg"/><Relationship Id="rId4" Type="http://schemas.openxmlformats.org/officeDocument/2006/relationships/image" Target="../media/image14.png"/><Relationship Id="rId9" Type="http://schemas.openxmlformats.org/officeDocument/2006/relationships/image" Target="../media/image15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308" y="94179"/>
            <a:ext cx="1161732" cy="824658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4423951" y="4796836"/>
            <a:ext cx="2373086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0000"/>
            <a:r>
              <a:rPr lang="tr-TR" sz="3200" b="1" baseline="30000" dirty="0">
                <a:solidFill>
                  <a:srgbClr val="FBBC3A"/>
                </a:solidFill>
                <a:cs typeface="Poppins Black" panose="00000A00000000000000" pitchFamily="2" charset="-94"/>
              </a:rPr>
              <a:t>BCT - Kobi 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2739576" y="9182721"/>
            <a:ext cx="368004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baseline="30000" dirty="0">
                <a:solidFill>
                  <a:schemeClr val="bg1"/>
                </a:solidFill>
              </a:rPr>
              <a:t>   info@labomak.com.tr	          +90 212 438 18 26</a:t>
            </a:r>
          </a:p>
        </p:txBody>
      </p:sp>
      <p:cxnSp>
        <p:nvCxnSpPr>
          <p:cNvPr id="21" name="Düz Bağlayıcı 20"/>
          <p:cNvCxnSpPr>
            <a:cxnSpLocks/>
          </p:cNvCxnSpPr>
          <p:nvPr/>
        </p:nvCxnSpPr>
        <p:spPr>
          <a:xfrm>
            <a:off x="3510888" y="5856655"/>
            <a:ext cx="0" cy="2620049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2901201" y="9680297"/>
            <a:ext cx="403180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baseline="30000">
                <a:solidFill>
                  <a:schemeClr val="bg1"/>
                </a:solidFill>
              </a:rPr>
              <a:t>İkitelli OSB Mah. Metal-İş Sanayi Sitesi 4A Blok Sokak No:21 Başakşehir/İstanbul</a:t>
            </a:r>
            <a:endParaRPr lang="tr-TR" sz="1400" baseline="30000" dirty="0">
              <a:solidFill>
                <a:schemeClr val="bg1"/>
              </a:solidFill>
            </a:endParaRPr>
          </a:p>
        </p:txBody>
      </p:sp>
      <p:pic>
        <p:nvPicPr>
          <p:cNvPr id="11" name="Grafik 10" descr="Alıcı düz dolguyla">
            <a:extLst>
              <a:ext uri="{FF2B5EF4-FFF2-40B4-BE49-F238E27FC236}">
                <a16:creationId xmlns:a16="http://schemas.microsoft.com/office/drawing/2014/main" id="{CDCF5DB0-483F-97D8-E373-C9CF08ECDC0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29684" y="9146776"/>
            <a:ext cx="189706" cy="189706"/>
          </a:xfrm>
          <a:prstGeom prst="rect">
            <a:avLst/>
          </a:prstGeom>
        </p:spPr>
      </p:pic>
      <p:pic>
        <p:nvPicPr>
          <p:cNvPr id="14" name="Grafik 13" descr="Ev düz dolguyla">
            <a:extLst>
              <a:ext uri="{FF2B5EF4-FFF2-40B4-BE49-F238E27FC236}">
                <a16:creationId xmlns:a16="http://schemas.microsoft.com/office/drawing/2014/main" id="{932ED1E4-3A8C-B818-941D-FA0EE844A6D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51132" y="9658096"/>
            <a:ext cx="153212" cy="153212"/>
          </a:xfrm>
          <a:prstGeom prst="rect">
            <a:avLst/>
          </a:prstGeom>
        </p:spPr>
      </p:pic>
      <p:pic>
        <p:nvPicPr>
          <p:cNvPr id="18" name="Grafik 17" descr="Zarf düz dolguyla">
            <a:extLst>
              <a:ext uri="{FF2B5EF4-FFF2-40B4-BE49-F238E27FC236}">
                <a16:creationId xmlns:a16="http://schemas.microsoft.com/office/drawing/2014/main" id="{E66EB5C4-928B-099A-27D9-C78896437E9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695786" y="9162678"/>
            <a:ext cx="189706" cy="189706"/>
          </a:xfrm>
          <a:prstGeom prst="rect">
            <a:avLst/>
          </a:prstGeom>
        </p:spPr>
      </p:pic>
      <p:sp>
        <p:nvSpPr>
          <p:cNvPr id="33" name="Metin kutusu 32">
            <a:extLst>
              <a:ext uri="{FF2B5EF4-FFF2-40B4-BE49-F238E27FC236}">
                <a16:creationId xmlns:a16="http://schemas.microsoft.com/office/drawing/2014/main" id="{601206F5-2209-4357-D533-3B7BDEC39EDA}"/>
              </a:ext>
            </a:extLst>
          </p:cNvPr>
          <p:cNvSpPr txBox="1"/>
          <p:nvPr/>
        </p:nvSpPr>
        <p:spPr>
          <a:xfrm>
            <a:off x="462268" y="8859228"/>
            <a:ext cx="10835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0" b="1" i="1" baseline="30000" dirty="0">
                <a:solidFill>
                  <a:schemeClr val="bg1"/>
                </a:solidFill>
                <a:latin typeface="Arial Black" panose="020B0A04020102020204" pitchFamily="34" charset="0"/>
                <a:cs typeface="Poppins Black" panose="00000A00000000000000" pitchFamily="2" charset="-94"/>
              </a:rPr>
              <a:t>5</a:t>
            </a:r>
            <a:endParaRPr lang="tr-TR" sz="12000" i="1" baseline="30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35A168D3-A9FC-E2CF-09BF-7C63475E5A63}"/>
              </a:ext>
            </a:extLst>
          </p:cNvPr>
          <p:cNvSpPr txBox="1"/>
          <p:nvPr/>
        </p:nvSpPr>
        <p:spPr>
          <a:xfrm>
            <a:off x="-41709" y="9167336"/>
            <a:ext cx="1774974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3200" b="1" i="1" baseline="30000" dirty="0">
                <a:solidFill>
                  <a:schemeClr val="bg1"/>
                </a:solidFill>
                <a:cs typeface="Poppins Black" panose="00000A00000000000000" pitchFamily="2" charset="-94"/>
              </a:rPr>
              <a:t>YIL</a:t>
            </a:r>
          </a:p>
          <a:p>
            <a:pPr algn="r"/>
            <a:r>
              <a:rPr lang="tr-TR" sz="3200" b="1" i="1" baseline="30000" dirty="0">
                <a:solidFill>
                  <a:schemeClr val="bg1"/>
                </a:solidFill>
                <a:cs typeface="Poppins Black" panose="00000A00000000000000" pitchFamily="2" charset="-94"/>
              </a:rPr>
              <a:t>GARANTİ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7BED465B-BE34-91D1-0C52-E1FE3E49815E}"/>
              </a:ext>
            </a:extLst>
          </p:cNvPr>
          <p:cNvSpPr txBox="1"/>
          <p:nvPr/>
        </p:nvSpPr>
        <p:spPr>
          <a:xfrm>
            <a:off x="1050337" y="5657682"/>
            <a:ext cx="7584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b="1" dirty="0"/>
              <a:t>Opsiyonel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3C207AF3-D0C8-8D0B-22EC-9BD8CE42F686}"/>
              </a:ext>
            </a:extLst>
          </p:cNvPr>
          <p:cNvSpPr txBox="1"/>
          <p:nvPr/>
        </p:nvSpPr>
        <p:spPr>
          <a:xfrm>
            <a:off x="369527" y="6219706"/>
            <a:ext cx="2727476" cy="2203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300" baseline="30000" dirty="0">
                <a:solidFill>
                  <a:schemeClr val="bg1"/>
                </a:solidFill>
              </a:rPr>
              <a:t>Kağıt karton ve ambalaj gibi sektörlerin yanı sıra bobin ve tüm sıkıştırma dayanım testleri için muhtelif kapasite ve ebatlarda üretilen cihazlardır. </a:t>
            </a:r>
          </a:p>
          <a:p>
            <a:endParaRPr lang="tr-TR" sz="1300" baseline="300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r>
              <a:rPr lang="tr-TR" sz="1300" b="1" baseline="30000" dirty="0">
                <a:solidFill>
                  <a:srgbClr val="FBBC3A"/>
                </a:solidFill>
              </a:rPr>
              <a:t>AVANTAJLAR</a:t>
            </a:r>
          </a:p>
          <a:p>
            <a:pPr algn="l" fontAlgn="base"/>
            <a:r>
              <a:rPr lang="tr-TR" sz="1300" baseline="30000" dirty="0">
                <a:solidFill>
                  <a:schemeClr val="bg1"/>
                </a:solidFill>
              </a:rPr>
              <a:t>Çeşitli kapasite seçeneklerinde, İki sütunlu veya dört sütunlu olarak imal edilmektedir.</a:t>
            </a:r>
          </a:p>
          <a:p>
            <a:pPr algn="l" fontAlgn="base"/>
            <a:r>
              <a:rPr lang="tr-TR" sz="1300" baseline="30000" dirty="0">
                <a:solidFill>
                  <a:schemeClr val="bg1"/>
                </a:solidFill>
              </a:rPr>
              <a:t>K</a:t>
            </a:r>
            <a:r>
              <a:rPr lang="nn-NO" sz="1300" baseline="30000" dirty="0">
                <a:solidFill>
                  <a:schemeClr val="bg1"/>
                </a:solidFill>
              </a:rPr>
              <a:t>oli, teneke, varil, şişe vs testi yapabilir</a:t>
            </a:r>
            <a:r>
              <a:rPr lang="tr-TR" sz="1300" baseline="30000" dirty="0">
                <a:solidFill>
                  <a:schemeClr val="bg1"/>
                </a:solidFill>
              </a:rPr>
              <a:t>.</a:t>
            </a:r>
          </a:p>
          <a:p>
            <a:pPr algn="l" fontAlgn="base"/>
            <a:r>
              <a:rPr lang="tr-TR" sz="1300" baseline="30000" dirty="0">
                <a:solidFill>
                  <a:schemeClr val="bg1"/>
                </a:solidFill>
              </a:rPr>
              <a:t>Step motor teknoloji ile yapılmış olan model yüksek hassasiyet ve verim sağlamaktadır.</a:t>
            </a:r>
          </a:p>
          <a:p>
            <a:pPr>
              <a:lnSpc>
                <a:spcPct val="115000"/>
              </a:lnSpc>
            </a:pPr>
            <a:endParaRPr lang="tr-TR" sz="1300" baseline="300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r>
              <a:rPr lang="tr-TR" sz="1300" baseline="30000" dirty="0">
                <a:solidFill>
                  <a:schemeClr val="bg1"/>
                </a:solidFill>
              </a:rPr>
              <a:t>İstendiğinde İSG uyarınca cihazlara emniyet camekanı eklenebilir. Ön kapıya sensör yerleştirilerek kapı tam olarak kapanmadan test başlamaz.</a:t>
            </a:r>
          </a:p>
          <a:p>
            <a:pPr>
              <a:lnSpc>
                <a:spcPct val="115000"/>
              </a:lnSpc>
            </a:pPr>
            <a:endParaRPr lang="tr-TR" sz="1300" baseline="30000" dirty="0">
              <a:solidFill>
                <a:schemeClr val="bg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EAA9460-A3FB-1DFA-6823-DE2969B73203}"/>
              </a:ext>
            </a:extLst>
          </p:cNvPr>
          <p:cNvSpPr txBox="1"/>
          <p:nvPr/>
        </p:nvSpPr>
        <p:spPr>
          <a:xfrm>
            <a:off x="3661563" y="6074945"/>
            <a:ext cx="2877782" cy="2766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00" b="1" baseline="30000" dirty="0">
                <a:solidFill>
                  <a:srgbClr val="FBBC3A"/>
                </a:solidFill>
              </a:rPr>
              <a:t>UZAK MASAÜSTÜ BAĞLANTISI İLE HER AN YANINIZDAYIZ !</a:t>
            </a:r>
          </a:p>
          <a:p>
            <a:pPr algn="r">
              <a:lnSpc>
                <a:spcPct val="115000"/>
              </a:lnSpc>
            </a:pPr>
            <a:r>
              <a:rPr lang="tr-TR" sz="1300" baseline="30000" dirty="0">
                <a:solidFill>
                  <a:schemeClr val="bg1"/>
                </a:solidFill>
              </a:rPr>
              <a:t>Online eğitim ve teknik destek verilir.</a:t>
            </a:r>
          </a:p>
          <a:p>
            <a:pPr algn="r"/>
            <a:endParaRPr lang="tr-TR" sz="1300" b="1" baseline="30000" dirty="0">
              <a:solidFill>
                <a:srgbClr val="FBBC3A"/>
              </a:solidFill>
            </a:endParaRPr>
          </a:p>
          <a:p>
            <a:pPr algn="r"/>
            <a:r>
              <a:rPr lang="tr-TR" sz="1300" b="1" baseline="30000" dirty="0">
                <a:solidFill>
                  <a:srgbClr val="FBBC3A"/>
                </a:solidFill>
              </a:rPr>
              <a:t>ÜCRETSİZ FALCON EKO MALZEME TEST PROGRAMI</a:t>
            </a:r>
          </a:p>
          <a:p>
            <a:pPr algn="r">
              <a:lnSpc>
                <a:spcPct val="115000"/>
              </a:lnSpc>
            </a:pPr>
            <a:r>
              <a:rPr lang="tr-TR" sz="1300" baseline="30000" dirty="0">
                <a:solidFill>
                  <a:schemeClr val="bg1"/>
                </a:solidFill>
              </a:rPr>
              <a:t>Tam bilgisayar kontrollüdür ve eko yazılım ile birlikte sağlanır. Kendi firma logonuz ile grafik, istatistik ve numerik çıktı verebilir. Sonuçlar  PDF olarak müşteriye hazır edilir. Arşiv dosyalama kullanıcıya aittir.</a:t>
            </a:r>
          </a:p>
          <a:p>
            <a:pPr algn="r">
              <a:lnSpc>
                <a:spcPct val="115000"/>
              </a:lnSpc>
            </a:pPr>
            <a:endParaRPr lang="tr-TR" sz="1300" baseline="30000" dirty="0">
              <a:solidFill>
                <a:schemeClr val="bg1"/>
              </a:solidFill>
            </a:endParaRPr>
          </a:p>
          <a:p>
            <a:pPr algn="r"/>
            <a:r>
              <a:rPr lang="tr-TR" sz="1300" b="1" baseline="30000" dirty="0">
                <a:solidFill>
                  <a:srgbClr val="FBBC3A"/>
                </a:solidFill>
              </a:rPr>
              <a:t>EKONOMİK VE ÇÖZÜM ODAKLI</a:t>
            </a:r>
          </a:p>
          <a:p>
            <a:pPr algn="r"/>
            <a:r>
              <a:rPr lang="tr-TR" sz="1300" baseline="30000" dirty="0">
                <a:solidFill>
                  <a:schemeClr val="bg1"/>
                </a:solidFill>
              </a:rPr>
              <a:t>Koli basma test cihazlarımız farklı ebatlarda koli tipleri için farklı kapasite ve platformlarda imal edilmektedir.</a:t>
            </a:r>
          </a:p>
          <a:p>
            <a:pPr algn="r"/>
            <a:r>
              <a:rPr lang="tr-TR" sz="1300" baseline="30000" dirty="0">
                <a:solidFill>
                  <a:schemeClr val="bg1"/>
                </a:solidFill>
              </a:rPr>
              <a:t>Kendi bilgisayarınızı cihaza bağladığınızda; </a:t>
            </a:r>
            <a:r>
              <a:rPr lang="tr-TR" sz="1300" baseline="30000" dirty="0" err="1">
                <a:solidFill>
                  <a:schemeClr val="bg1"/>
                </a:solidFill>
              </a:rPr>
              <a:t>FalconEko</a:t>
            </a:r>
            <a:r>
              <a:rPr lang="tr-TR" sz="1300" baseline="30000" dirty="0">
                <a:solidFill>
                  <a:schemeClr val="bg1"/>
                </a:solidFill>
              </a:rPr>
              <a:t> yazılımı, </a:t>
            </a:r>
            <a:r>
              <a:rPr lang="tr-TR" sz="1300" baseline="30000" dirty="0" err="1">
                <a:solidFill>
                  <a:schemeClr val="bg1"/>
                </a:solidFill>
              </a:rPr>
              <a:t>Boxmax’in</a:t>
            </a:r>
            <a:r>
              <a:rPr lang="tr-TR" sz="1300" baseline="30000" dirty="0">
                <a:solidFill>
                  <a:schemeClr val="bg1"/>
                </a:solidFill>
              </a:rPr>
              <a:t> monitörü ve kontrol ünitesine dönüşür.</a:t>
            </a:r>
            <a:endParaRPr lang="tr-TR" sz="1300" b="1" baseline="30000" dirty="0">
              <a:solidFill>
                <a:srgbClr val="FBBC3A"/>
              </a:solidFill>
            </a:endParaRPr>
          </a:p>
          <a:p>
            <a:pPr algn="r">
              <a:lnSpc>
                <a:spcPct val="115000"/>
              </a:lnSpc>
            </a:pPr>
            <a:endParaRPr lang="tr-TR" sz="1300" b="1" baseline="30000" dirty="0">
              <a:solidFill>
                <a:srgbClr val="FBBC3A"/>
              </a:solidFill>
            </a:endParaRPr>
          </a:p>
          <a:p>
            <a:pPr algn="r"/>
            <a:r>
              <a:rPr lang="tr-TR" sz="1300" b="1" baseline="30000" dirty="0">
                <a:solidFill>
                  <a:srgbClr val="FBBC3A"/>
                </a:solidFill>
              </a:rPr>
              <a:t>CİHAZINIZ UZUN YILLAR YENİ GİBİ OLSUN</a:t>
            </a:r>
          </a:p>
          <a:p>
            <a:pPr algn="r"/>
            <a:r>
              <a:rPr lang="tr-TR" sz="1300" baseline="30000" dirty="0">
                <a:solidFill>
                  <a:schemeClr val="bg1"/>
                </a:solidFill>
              </a:rPr>
              <a:t>Rijit ve sağlam esnemesiz gövde yapısı ve</a:t>
            </a:r>
          </a:p>
          <a:p>
            <a:pPr algn="r"/>
            <a:r>
              <a:rPr lang="tr-TR" sz="1300" baseline="30000" dirty="0">
                <a:solidFill>
                  <a:schemeClr val="bg1"/>
                </a:solidFill>
              </a:rPr>
              <a:t>Elektrostatik toz boya ile uzun yıllar kullanım sağlar.</a:t>
            </a:r>
          </a:p>
          <a:p>
            <a:pPr algn="r"/>
            <a:r>
              <a:rPr lang="tr-TR" sz="1300" b="1" baseline="30000" dirty="0">
                <a:solidFill>
                  <a:srgbClr val="FBBC3A"/>
                </a:solidFill>
              </a:rPr>
              <a:t> </a:t>
            </a:r>
            <a:endParaRPr lang="tr-TR" sz="1300" baseline="30000" dirty="0">
              <a:solidFill>
                <a:schemeClr val="bg1"/>
              </a:solidFill>
            </a:endParaRPr>
          </a:p>
        </p:txBody>
      </p:sp>
      <p:pic>
        <p:nvPicPr>
          <p:cNvPr id="19" name="Resim 18">
            <a:extLst>
              <a:ext uri="{FF2B5EF4-FFF2-40B4-BE49-F238E27FC236}">
                <a16:creationId xmlns:a16="http://schemas.microsoft.com/office/drawing/2014/main" id="{4847335C-774A-9845-19F1-282A2505A8A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34" y="4032684"/>
            <a:ext cx="1752642" cy="1752642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E30CD4C9-C9AD-1E84-F981-3ABDBB30E8BF}"/>
              </a:ext>
            </a:extLst>
          </p:cNvPr>
          <p:cNvSpPr txBox="1"/>
          <p:nvPr/>
        </p:nvSpPr>
        <p:spPr>
          <a:xfrm>
            <a:off x="4660685" y="4974694"/>
            <a:ext cx="1894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0000"/>
            <a:r>
              <a:rPr lang="tr-TR" sz="3200" b="1" baseline="30000" dirty="0">
                <a:solidFill>
                  <a:srgbClr val="FBBC3A"/>
                </a:solidFill>
                <a:cs typeface="Poppins Black" panose="00000A00000000000000" pitchFamily="2" charset="-94"/>
              </a:rPr>
              <a:t>Koli Test Cihazı</a:t>
            </a:r>
            <a:endParaRPr lang="en-GB" sz="3200" b="1" dirty="0">
              <a:solidFill>
                <a:srgbClr val="FBBC3A"/>
              </a:solidFill>
              <a:cs typeface="Poppins Black" panose="00000A00000000000000" pitchFamily="2" charset="-94"/>
            </a:endParaRPr>
          </a:p>
        </p:txBody>
      </p:sp>
      <p:pic>
        <p:nvPicPr>
          <p:cNvPr id="28" name="Resim 27">
            <a:extLst>
              <a:ext uri="{FF2B5EF4-FFF2-40B4-BE49-F238E27FC236}">
                <a16:creationId xmlns:a16="http://schemas.microsoft.com/office/drawing/2014/main" id="{70397C1C-E7F5-2BF7-8611-1074D4664A4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273" y="64171"/>
            <a:ext cx="4080532" cy="4080532"/>
          </a:xfrm>
          <a:prstGeom prst="rect">
            <a:avLst/>
          </a:prstGeom>
        </p:spPr>
      </p:pic>
      <p:pic>
        <p:nvPicPr>
          <p:cNvPr id="31" name="Resim 30">
            <a:extLst>
              <a:ext uri="{FF2B5EF4-FFF2-40B4-BE49-F238E27FC236}">
                <a16:creationId xmlns:a16="http://schemas.microsoft.com/office/drawing/2014/main" id="{12AE7C6A-06E0-463C-251C-B4439391A5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565" y="1815003"/>
            <a:ext cx="1168068" cy="116424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6F602043-2E84-0C0B-74C2-E9A9FA11320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217" y="3783576"/>
            <a:ext cx="1642184" cy="823838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E9EC40D9-47AF-E9A9-9144-690DB29723DA}"/>
              </a:ext>
            </a:extLst>
          </p:cNvPr>
          <p:cNvSpPr txBox="1"/>
          <p:nvPr/>
        </p:nvSpPr>
        <p:spPr>
          <a:xfrm>
            <a:off x="3167924" y="5054119"/>
            <a:ext cx="7584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b="1" dirty="0"/>
              <a:t>Opsiyonel</a:t>
            </a:r>
          </a:p>
        </p:txBody>
      </p:sp>
    </p:spTree>
    <p:extLst>
      <p:ext uri="{BB962C8B-B14F-4D97-AF65-F5344CB8AC3E}">
        <p14:creationId xmlns:p14="http://schemas.microsoft.com/office/powerpoint/2010/main" val="41600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/>
          <p:cNvSpPr txBox="1"/>
          <p:nvPr/>
        </p:nvSpPr>
        <p:spPr>
          <a:xfrm>
            <a:off x="0" y="2356847"/>
            <a:ext cx="3551042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baseline="30000" dirty="0"/>
              <a:t>BCT - KOBİ</a:t>
            </a:r>
          </a:p>
          <a:p>
            <a:r>
              <a:rPr lang="tr-TR" sz="2800" b="1" baseline="30000" dirty="0"/>
              <a:t>Koli </a:t>
            </a:r>
            <a:r>
              <a:rPr lang="tr-TR" sz="2800" b="1" baseline="30000" dirty="0" err="1"/>
              <a:t>BasmaTest</a:t>
            </a:r>
            <a:r>
              <a:rPr lang="tr-TR" sz="2800" b="1" baseline="30000" dirty="0"/>
              <a:t> Cihazı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4716541" y="9173768"/>
            <a:ext cx="2323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baseline="30000" dirty="0">
                <a:solidFill>
                  <a:srgbClr val="333D47"/>
                </a:solidFill>
              </a:rPr>
              <a:t>www.labomak.com.tr</a:t>
            </a:r>
          </a:p>
        </p:txBody>
      </p:sp>
      <p:pic>
        <p:nvPicPr>
          <p:cNvPr id="2" name="Resim 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49" y="183559"/>
            <a:ext cx="1450800" cy="1029600"/>
          </a:xfrm>
          <a:prstGeom prst="rect">
            <a:avLst/>
          </a:prstGeom>
        </p:spPr>
      </p:pic>
      <p:sp>
        <p:nvSpPr>
          <p:cNvPr id="24" name="Metin kutusu 23">
            <a:extLst>
              <a:ext uri="{FF2B5EF4-FFF2-40B4-BE49-F238E27FC236}">
                <a16:creationId xmlns:a16="http://schemas.microsoft.com/office/drawing/2014/main" id="{94544A87-9402-1ED7-8864-43B2778E78B2}"/>
              </a:ext>
            </a:extLst>
          </p:cNvPr>
          <p:cNvSpPr txBox="1"/>
          <p:nvPr/>
        </p:nvSpPr>
        <p:spPr>
          <a:xfrm>
            <a:off x="272601" y="9182721"/>
            <a:ext cx="368004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baseline="30000" dirty="0">
                <a:solidFill>
                  <a:schemeClr val="bg1"/>
                </a:solidFill>
              </a:rPr>
              <a:t>   info@labomak.com.tr	          +90 212 438 18 26</a:t>
            </a:r>
          </a:p>
        </p:txBody>
      </p:sp>
      <p:pic>
        <p:nvPicPr>
          <p:cNvPr id="30" name="Grafik 29" descr="Alıcı düz dolguyla">
            <a:extLst>
              <a:ext uri="{FF2B5EF4-FFF2-40B4-BE49-F238E27FC236}">
                <a16:creationId xmlns:a16="http://schemas.microsoft.com/office/drawing/2014/main" id="{53F37ED1-B5B2-B6CA-C500-89C0A61D9C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62709" y="9146776"/>
            <a:ext cx="189706" cy="189706"/>
          </a:xfrm>
          <a:prstGeom prst="rect">
            <a:avLst/>
          </a:prstGeom>
        </p:spPr>
      </p:pic>
      <p:pic>
        <p:nvPicPr>
          <p:cNvPr id="31" name="Grafik 30" descr="Zarf düz dolguyla">
            <a:extLst>
              <a:ext uri="{FF2B5EF4-FFF2-40B4-BE49-F238E27FC236}">
                <a16:creationId xmlns:a16="http://schemas.microsoft.com/office/drawing/2014/main" id="{754ABFAC-55C8-CF37-0196-23082896F0E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8811" y="9162678"/>
            <a:ext cx="189706" cy="189706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C35FEA3-1609-F1F0-A493-C0374A42280C}"/>
              </a:ext>
            </a:extLst>
          </p:cNvPr>
          <p:cNvSpPr txBox="1"/>
          <p:nvPr/>
        </p:nvSpPr>
        <p:spPr>
          <a:xfrm>
            <a:off x="394231" y="9670038"/>
            <a:ext cx="403180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baseline="30000"/>
              <a:t>İkitelli OSB Mah. Metal-İş Sanayi Sitesi 4A Blok Sokak No:21 Başakşehir/İstanbul</a:t>
            </a:r>
            <a:endParaRPr lang="tr-TR" sz="1400" baseline="30000" dirty="0"/>
          </a:p>
        </p:txBody>
      </p:sp>
      <p:pic>
        <p:nvPicPr>
          <p:cNvPr id="10" name="Grafik 9" descr="Ev düz dolguyla">
            <a:extLst>
              <a:ext uri="{FF2B5EF4-FFF2-40B4-BE49-F238E27FC236}">
                <a16:creationId xmlns:a16="http://schemas.microsoft.com/office/drawing/2014/main" id="{934616BC-4AE7-1BE5-1D2C-CF860EA21FA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66601" y="9642824"/>
            <a:ext cx="153212" cy="153212"/>
          </a:xfrm>
          <a:prstGeom prst="rect">
            <a:avLst/>
          </a:prstGeom>
        </p:spPr>
      </p:pic>
      <p:sp>
        <p:nvSpPr>
          <p:cNvPr id="14" name="Metin kutusu 13">
            <a:extLst>
              <a:ext uri="{FF2B5EF4-FFF2-40B4-BE49-F238E27FC236}">
                <a16:creationId xmlns:a16="http://schemas.microsoft.com/office/drawing/2014/main" id="{0833F497-915E-823B-C768-70C043E53C5C}"/>
              </a:ext>
            </a:extLst>
          </p:cNvPr>
          <p:cNvSpPr txBox="1"/>
          <p:nvPr/>
        </p:nvSpPr>
        <p:spPr>
          <a:xfrm>
            <a:off x="107803" y="3669557"/>
            <a:ext cx="322811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200" b="1" baseline="30000" dirty="0">
                <a:solidFill>
                  <a:srgbClr val="FBBC3A"/>
                </a:solidFill>
              </a:rPr>
              <a:t>TEKNİK ÖZELLİKLER</a:t>
            </a:r>
            <a:endParaRPr lang="tr-TR" sz="1200" baseline="30000" dirty="0"/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0,1mm hareket duyarlılığı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Kuvvet duyarlılığı ± %0,5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Bakım istemeyen paslanmaz hareket sistemi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Bilgisayar ve yazıcı bağlantısı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Acil durdurma butonu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Otomatik hızlı geri dönüş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İstenilen mesafe arası çalışma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 err="1"/>
              <a:t>Kgf</a:t>
            </a:r>
            <a:r>
              <a:rPr lang="tr-TR" sz="1200" baseline="30000" dirty="0"/>
              <a:t>. - N- kN seçme özelliği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0.1–500 mm/dk. Hız aralığı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Çökme değerini otomatik bulma özelliği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Kalibrasyon sınıfı: 0.5 sınıf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Farklı basma ve çekme aparatları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Düşük veya yüksek kapasiteli ek yük hücreleri ilave edilerek istenilen aralıklarda yüksek hassasiyet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tr-TR" sz="1200" baseline="30000" dirty="0"/>
              <a:t>Tamamen müşteri odaklı aksesuar ve fikstürler.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tr-TR" sz="1200" baseline="30000" dirty="0"/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0A030155-1154-7326-7E58-06D32CD70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16505"/>
              </p:ext>
            </p:extLst>
          </p:nvPr>
        </p:nvGraphicFramePr>
        <p:xfrm>
          <a:off x="171649" y="5976644"/>
          <a:ext cx="4772286" cy="914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00368">
                  <a:extLst>
                    <a:ext uri="{9D8B030D-6E8A-4147-A177-3AD203B41FA5}">
                      <a16:colId xmlns:a16="http://schemas.microsoft.com/office/drawing/2014/main" val="4031069622"/>
                    </a:ext>
                  </a:extLst>
                </a:gridCol>
                <a:gridCol w="1014860">
                  <a:extLst>
                    <a:ext uri="{9D8B030D-6E8A-4147-A177-3AD203B41FA5}">
                      <a16:colId xmlns:a16="http://schemas.microsoft.com/office/drawing/2014/main" val="3517062081"/>
                    </a:ext>
                  </a:extLst>
                </a:gridCol>
                <a:gridCol w="973317">
                  <a:extLst>
                    <a:ext uri="{9D8B030D-6E8A-4147-A177-3AD203B41FA5}">
                      <a16:colId xmlns:a16="http://schemas.microsoft.com/office/drawing/2014/main" val="264167814"/>
                    </a:ext>
                  </a:extLst>
                </a:gridCol>
                <a:gridCol w="972149">
                  <a:extLst>
                    <a:ext uri="{9D8B030D-6E8A-4147-A177-3AD203B41FA5}">
                      <a16:colId xmlns:a16="http://schemas.microsoft.com/office/drawing/2014/main" val="1710997483"/>
                    </a:ext>
                  </a:extLst>
                </a:gridCol>
                <a:gridCol w="1011592">
                  <a:extLst>
                    <a:ext uri="{9D8B030D-6E8A-4147-A177-3AD203B41FA5}">
                      <a16:colId xmlns:a16="http://schemas.microsoft.com/office/drawing/2014/main" val="2868517914"/>
                    </a:ext>
                  </a:extLst>
                </a:gridCol>
              </a:tblGrid>
              <a:tr h="177917">
                <a:tc>
                  <a:txBody>
                    <a:bodyPr/>
                    <a:lstStyle/>
                    <a:p>
                      <a:r>
                        <a:rPr lang="tr-TR" sz="600" dirty="0"/>
                        <a:t>Gövde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40 x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40 x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80 x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100 x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233632"/>
                  </a:ext>
                </a:extLst>
              </a:tr>
              <a:tr h="177917">
                <a:tc>
                  <a:txBody>
                    <a:bodyPr/>
                    <a:lstStyle/>
                    <a:p>
                      <a:r>
                        <a:rPr lang="tr-TR" sz="600" dirty="0"/>
                        <a:t>Yükseklik(cm)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104574"/>
                  </a:ext>
                </a:extLst>
              </a:tr>
              <a:tr h="177917">
                <a:tc>
                  <a:txBody>
                    <a:bodyPr/>
                    <a:lstStyle/>
                    <a:p>
                      <a:r>
                        <a:rPr lang="tr-TR" sz="600" dirty="0"/>
                        <a:t>Genişlik(cm)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955345"/>
                  </a:ext>
                </a:extLst>
              </a:tr>
              <a:tr h="177917">
                <a:tc>
                  <a:txBody>
                    <a:bodyPr/>
                    <a:lstStyle/>
                    <a:p>
                      <a:r>
                        <a:rPr lang="tr-TR" sz="600" dirty="0"/>
                        <a:t>Derinlik(cm)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921112"/>
                  </a:ext>
                </a:extLst>
              </a:tr>
              <a:tr h="177917">
                <a:tc>
                  <a:txBody>
                    <a:bodyPr/>
                    <a:lstStyle/>
                    <a:p>
                      <a:r>
                        <a:rPr lang="tr-TR" sz="600" dirty="0"/>
                        <a:t>Ağırlık(kg)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50-75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50-75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600" dirty="0"/>
                        <a:t>50-75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tr-TR" sz="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50-75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951242"/>
                  </a:ext>
                </a:extLst>
              </a:tr>
            </a:tbl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87EBCEAD-9238-B417-2ECE-08FBA6DF67BD}"/>
              </a:ext>
            </a:extLst>
          </p:cNvPr>
          <p:cNvSpPr txBox="1"/>
          <p:nvPr/>
        </p:nvSpPr>
        <p:spPr>
          <a:xfrm>
            <a:off x="107143" y="7529173"/>
            <a:ext cx="29940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baseline="30000" dirty="0">
                <a:solidFill>
                  <a:srgbClr val="FBBC3A"/>
                </a:solidFill>
              </a:rPr>
              <a:t>STANDART FALCON EKO YAZILIMI YÜKLÜ GELİR.</a:t>
            </a:r>
          </a:p>
          <a:p>
            <a:r>
              <a:rPr lang="tr-TR" sz="1200" baseline="30000" dirty="0"/>
              <a:t>Anlık grafik çizimi</a:t>
            </a:r>
          </a:p>
          <a:p>
            <a:r>
              <a:rPr lang="tr-TR" sz="1200" baseline="30000" dirty="0"/>
              <a:t>Tüm birimlerde test imkanı</a:t>
            </a:r>
          </a:p>
          <a:p>
            <a:r>
              <a:rPr lang="tr-TR" sz="1200" baseline="30000" dirty="0"/>
              <a:t>Test raporunu PDF formatta kayıt</a:t>
            </a:r>
          </a:p>
          <a:p>
            <a:r>
              <a:rPr lang="tr-TR" sz="1200" baseline="30000" dirty="0"/>
              <a:t>10 numune ardışık test yapma ve istatistik</a:t>
            </a:r>
          </a:p>
          <a:p>
            <a:r>
              <a:rPr lang="tr-TR" sz="1200" baseline="30000" dirty="0"/>
              <a:t>Tek grafik üzerinde 10 teste kadar farklı renkte eğri bindirme</a:t>
            </a:r>
          </a:p>
          <a:p>
            <a:r>
              <a:rPr lang="tr-TR" sz="1200" baseline="30000" dirty="0"/>
              <a:t>Uzak masa üstü bağlantısı ile teknik yardım ve diyagnostik  bakım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0C4FA92F-F5C3-4AAC-1B63-AA8EA7158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65658" y="-23034"/>
            <a:ext cx="3692342" cy="2324970"/>
          </a:xfrm>
          <a:prstGeom prst="rect">
            <a:avLst/>
          </a:prstGeom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id="{072CDF7C-71E1-961F-ACCB-B05A3096EEA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23389" y="2134734"/>
            <a:ext cx="5637806" cy="4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 descr="Labomak Falcon Yazılımı">
            <a:extLst>
              <a:ext uri="{FF2B5EF4-FFF2-40B4-BE49-F238E27FC236}">
                <a16:creationId xmlns:a16="http://schemas.microsoft.com/office/drawing/2014/main" id="{BEBBF2A3-F369-F75C-49F9-5A13B6D7B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r:link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410" y="2321979"/>
            <a:ext cx="2936590" cy="156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A3731D1-7209-6108-EA31-D9D664D6B4B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663" y="425762"/>
            <a:ext cx="971200" cy="9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674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3848</TotalTime>
  <Words>453</Words>
  <Application>Microsoft Office PowerPoint</Application>
  <PresentationFormat>A4 Kağıt (210x297 mm)</PresentationFormat>
  <Paragraphs>85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Ebru</dc:creator>
  <cp:lastModifiedBy>LABOMAK MAKİNE</cp:lastModifiedBy>
  <cp:revision>108</cp:revision>
  <dcterms:created xsi:type="dcterms:W3CDTF">2024-03-21T10:24:13Z</dcterms:created>
  <dcterms:modified xsi:type="dcterms:W3CDTF">2025-09-30T13:09:57Z</dcterms:modified>
</cp:coreProperties>
</file>