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
  </p:notesMasterIdLst>
  <p:sldIdLst>
    <p:sldId id="256" r:id="rId2"/>
    <p:sldId id="257" r:id="rId3"/>
    <p:sldId id="258" r:id="rId4"/>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BC3A"/>
    <a:srgbClr val="333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34" autoAdjust="0"/>
  </p:normalViewPr>
  <p:slideViewPr>
    <p:cSldViewPr snapToGrid="0">
      <p:cViewPr varScale="1">
        <p:scale>
          <a:sx n="73" d="100"/>
          <a:sy n="73" d="100"/>
        </p:scale>
        <p:origin x="1884" y="5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A609A3-057A-4CF4-BCE1-648244F5186A}" type="datetimeFigureOut">
              <a:rPr lang="en-GB" smtClean="0"/>
              <a:t>30/09/2025</a:t>
            </a:fld>
            <a:endParaRPr lang="en-GB"/>
          </a:p>
        </p:txBody>
      </p:sp>
      <p:sp>
        <p:nvSpPr>
          <p:cNvPr id="4" name="Slayt Görüntüsü Yer Tutucusu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203101-EA91-4855-97DA-042F95B3933A}" type="slidenum">
              <a:rPr lang="en-GB" smtClean="0"/>
              <a:t>‹#›</a:t>
            </a:fld>
            <a:endParaRPr lang="en-GB"/>
          </a:p>
        </p:txBody>
      </p:sp>
    </p:spTree>
    <p:extLst>
      <p:ext uri="{BB962C8B-B14F-4D97-AF65-F5344CB8AC3E}">
        <p14:creationId xmlns:p14="http://schemas.microsoft.com/office/powerpoint/2010/main" val="2713571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GB" dirty="0"/>
          </a:p>
        </p:txBody>
      </p:sp>
      <p:sp>
        <p:nvSpPr>
          <p:cNvPr id="4" name="Slayt Numarası Yer Tutucusu 3"/>
          <p:cNvSpPr>
            <a:spLocks noGrp="1"/>
          </p:cNvSpPr>
          <p:nvPr>
            <p:ph type="sldNum" sz="quarter" idx="10"/>
          </p:nvPr>
        </p:nvSpPr>
        <p:spPr/>
        <p:txBody>
          <a:bodyPr/>
          <a:lstStyle/>
          <a:p>
            <a:fld id="{34203101-EA91-4855-97DA-042F95B3933A}" type="slidenum">
              <a:rPr lang="en-GB" smtClean="0"/>
              <a:t>1</a:t>
            </a:fld>
            <a:endParaRPr lang="en-GB"/>
          </a:p>
        </p:txBody>
      </p:sp>
    </p:spTree>
    <p:extLst>
      <p:ext uri="{BB962C8B-B14F-4D97-AF65-F5344CB8AC3E}">
        <p14:creationId xmlns:p14="http://schemas.microsoft.com/office/powerpoint/2010/main" val="2066178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F245EE6-AC77-4E64-A51A-C97B2E002EEF}" type="datetimeFigureOut">
              <a:rPr lang="tr-TR" smtClean="0"/>
              <a:t>30.09.2025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05555A-85B8-4875-8D32-3A74F2208F42}" type="slidenum">
              <a:rPr lang="tr-TR" smtClean="0"/>
              <a:t>‹#›</a:t>
            </a:fld>
            <a:endParaRPr lang="tr-TR"/>
          </a:p>
        </p:txBody>
      </p:sp>
    </p:spTree>
    <p:extLst>
      <p:ext uri="{BB962C8B-B14F-4D97-AF65-F5344CB8AC3E}">
        <p14:creationId xmlns:p14="http://schemas.microsoft.com/office/powerpoint/2010/main" val="1479179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F245EE6-AC77-4E64-A51A-C97B2E002EEF}" type="datetimeFigureOut">
              <a:rPr lang="tr-TR" smtClean="0"/>
              <a:t>30.09.2025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05555A-85B8-4875-8D32-3A74F2208F42}" type="slidenum">
              <a:rPr lang="tr-TR" smtClean="0"/>
              <a:t>‹#›</a:t>
            </a:fld>
            <a:endParaRPr lang="tr-TR"/>
          </a:p>
        </p:txBody>
      </p:sp>
    </p:spTree>
    <p:extLst>
      <p:ext uri="{BB962C8B-B14F-4D97-AF65-F5344CB8AC3E}">
        <p14:creationId xmlns:p14="http://schemas.microsoft.com/office/powerpoint/2010/main" val="1408163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F245EE6-AC77-4E64-A51A-C97B2E002EEF}" type="datetimeFigureOut">
              <a:rPr lang="tr-TR" smtClean="0"/>
              <a:t>30.09.2025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05555A-85B8-4875-8D32-3A74F2208F42}" type="slidenum">
              <a:rPr lang="tr-TR" smtClean="0"/>
              <a:t>‹#›</a:t>
            </a:fld>
            <a:endParaRPr lang="tr-TR"/>
          </a:p>
        </p:txBody>
      </p:sp>
    </p:spTree>
    <p:extLst>
      <p:ext uri="{BB962C8B-B14F-4D97-AF65-F5344CB8AC3E}">
        <p14:creationId xmlns:p14="http://schemas.microsoft.com/office/powerpoint/2010/main" val="1428510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F245EE6-AC77-4E64-A51A-C97B2E002EEF}" type="datetimeFigureOut">
              <a:rPr lang="tr-TR" smtClean="0"/>
              <a:t>30.09.2025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05555A-85B8-4875-8D32-3A74F2208F42}" type="slidenum">
              <a:rPr lang="tr-TR" smtClean="0"/>
              <a:t>‹#›</a:t>
            </a:fld>
            <a:endParaRPr lang="tr-TR"/>
          </a:p>
        </p:txBody>
      </p:sp>
    </p:spTree>
    <p:extLst>
      <p:ext uri="{BB962C8B-B14F-4D97-AF65-F5344CB8AC3E}">
        <p14:creationId xmlns:p14="http://schemas.microsoft.com/office/powerpoint/2010/main" val="391976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AF245EE6-AC77-4E64-A51A-C97B2E002EEF}" type="datetimeFigureOut">
              <a:rPr lang="tr-TR" smtClean="0"/>
              <a:t>30.09.2025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05555A-85B8-4875-8D32-3A74F2208F42}" type="slidenum">
              <a:rPr lang="tr-TR" smtClean="0"/>
              <a:t>‹#›</a:t>
            </a:fld>
            <a:endParaRPr lang="tr-TR"/>
          </a:p>
        </p:txBody>
      </p:sp>
    </p:spTree>
    <p:extLst>
      <p:ext uri="{BB962C8B-B14F-4D97-AF65-F5344CB8AC3E}">
        <p14:creationId xmlns:p14="http://schemas.microsoft.com/office/powerpoint/2010/main" val="190840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AF245EE6-AC77-4E64-A51A-C97B2E002EEF}" type="datetimeFigureOut">
              <a:rPr lang="tr-TR" smtClean="0"/>
              <a:t>30.09.2025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205555A-85B8-4875-8D32-3A74F2208F42}" type="slidenum">
              <a:rPr lang="tr-TR" smtClean="0"/>
              <a:t>‹#›</a:t>
            </a:fld>
            <a:endParaRPr lang="tr-TR"/>
          </a:p>
        </p:txBody>
      </p:sp>
    </p:spTree>
    <p:extLst>
      <p:ext uri="{BB962C8B-B14F-4D97-AF65-F5344CB8AC3E}">
        <p14:creationId xmlns:p14="http://schemas.microsoft.com/office/powerpoint/2010/main" val="3982082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AF245EE6-AC77-4E64-A51A-C97B2E002EEF}" type="datetimeFigureOut">
              <a:rPr lang="tr-TR" smtClean="0"/>
              <a:t>30.09.2025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205555A-85B8-4875-8D32-3A74F2208F42}" type="slidenum">
              <a:rPr lang="tr-TR" smtClean="0"/>
              <a:t>‹#›</a:t>
            </a:fld>
            <a:endParaRPr lang="tr-TR"/>
          </a:p>
        </p:txBody>
      </p:sp>
    </p:spTree>
    <p:extLst>
      <p:ext uri="{BB962C8B-B14F-4D97-AF65-F5344CB8AC3E}">
        <p14:creationId xmlns:p14="http://schemas.microsoft.com/office/powerpoint/2010/main" val="2209278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AF245EE6-AC77-4E64-A51A-C97B2E002EEF}" type="datetimeFigureOut">
              <a:rPr lang="tr-TR" smtClean="0"/>
              <a:t>30.09.2025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205555A-85B8-4875-8D32-3A74F2208F42}" type="slidenum">
              <a:rPr lang="tr-TR" smtClean="0"/>
              <a:t>‹#›</a:t>
            </a:fld>
            <a:endParaRPr lang="tr-TR"/>
          </a:p>
        </p:txBody>
      </p:sp>
    </p:spTree>
    <p:extLst>
      <p:ext uri="{BB962C8B-B14F-4D97-AF65-F5344CB8AC3E}">
        <p14:creationId xmlns:p14="http://schemas.microsoft.com/office/powerpoint/2010/main" val="1834452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245EE6-AC77-4E64-A51A-C97B2E002EEF}" type="datetimeFigureOut">
              <a:rPr lang="tr-TR" smtClean="0"/>
              <a:t>30.09.2025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205555A-85B8-4875-8D32-3A74F2208F42}" type="slidenum">
              <a:rPr lang="tr-TR" smtClean="0"/>
              <a:t>‹#›</a:t>
            </a:fld>
            <a:endParaRPr lang="tr-TR"/>
          </a:p>
        </p:txBody>
      </p:sp>
    </p:spTree>
    <p:extLst>
      <p:ext uri="{BB962C8B-B14F-4D97-AF65-F5344CB8AC3E}">
        <p14:creationId xmlns:p14="http://schemas.microsoft.com/office/powerpoint/2010/main" val="1421815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p:txBody>
          <a:bodyPr/>
          <a:lstStyle/>
          <a:p>
            <a:fld id="{AF245EE6-AC77-4E64-A51A-C97B2E002EEF}" type="datetimeFigureOut">
              <a:rPr lang="tr-TR" smtClean="0"/>
              <a:t>30.09.2025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205555A-85B8-4875-8D32-3A74F2208F42}" type="slidenum">
              <a:rPr lang="tr-TR" smtClean="0"/>
              <a:t>‹#›</a:t>
            </a:fld>
            <a:endParaRPr lang="tr-TR"/>
          </a:p>
        </p:txBody>
      </p:sp>
    </p:spTree>
    <p:extLst>
      <p:ext uri="{BB962C8B-B14F-4D97-AF65-F5344CB8AC3E}">
        <p14:creationId xmlns:p14="http://schemas.microsoft.com/office/powerpoint/2010/main" val="1585219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p:txBody>
          <a:bodyPr/>
          <a:lstStyle/>
          <a:p>
            <a:fld id="{AF245EE6-AC77-4E64-A51A-C97B2E002EEF}" type="datetimeFigureOut">
              <a:rPr lang="tr-TR" smtClean="0"/>
              <a:t>30.09.2025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205555A-85B8-4875-8D32-3A74F2208F42}" type="slidenum">
              <a:rPr lang="tr-TR" smtClean="0"/>
              <a:t>‹#›</a:t>
            </a:fld>
            <a:endParaRPr lang="tr-TR"/>
          </a:p>
        </p:txBody>
      </p:sp>
    </p:spTree>
    <p:extLst>
      <p:ext uri="{BB962C8B-B14F-4D97-AF65-F5344CB8AC3E}">
        <p14:creationId xmlns:p14="http://schemas.microsoft.com/office/powerpoint/2010/main" val="2789749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AF245EE6-AC77-4E64-A51A-C97B2E002EEF}" type="datetimeFigureOut">
              <a:rPr lang="tr-TR" smtClean="0"/>
              <a:t>30.09.2025</a:t>
            </a:fld>
            <a:endParaRPr lang="tr-T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205555A-85B8-4875-8D32-3A74F2208F42}" type="slidenum">
              <a:rPr lang="tr-TR" smtClean="0"/>
              <a:t>‹#›</a:t>
            </a:fld>
            <a:endParaRPr lang="tr-TR"/>
          </a:p>
        </p:txBody>
      </p:sp>
    </p:spTree>
    <p:extLst>
      <p:ext uri="{BB962C8B-B14F-4D97-AF65-F5344CB8AC3E}">
        <p14:creationId xmlns:p14="http://schemas.microsoft.com/office/powerpoint/2010/main" val="1301186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4.svg"/><Relationship Id="rId12" Type="http://schemas.openxmlformats.org/officeDocument/2006/relationships/image" Target="http://labomak.com.tr/wp-content/uploads/yaz%C4%B1l%C4%B1m-g%C3%B6rseli-2020_1.png"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18.png"/><Relationship Id="rId5" Type="http://schemas.openxmlformats.org/officeDocument/2006/relationships/image" Target="../media/image16.svg"/><Relationship Id="rId10" Type="http://schemas.openxmlformats.org/officeDocument/2006/relationships/image" Target="../media/image17.emf"/><Relationship Id="rId4" Type="http://schemas.openxmlformats.org/officeDocument/2006/relationships/image" Target="../media/image15.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hyperlink" Target="http://labomak.com.tr/wp-content/uploads/ar%C3%A7elik-compression-tester.jpg" TargetMode="External"/><Relationship Id="rId7"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4.svg"/><Relationship Id="rId11" Type="http://schemas.openxmlformats.org/officeDocument/2006/relationships/image" Target="../media/image14.png"/><Relationship Id="rId5" Type="http://schemas.openxmlformats.org/officeDocument/2006/relationships/image" Target="../media/image3.png"/><Relationship Id="rId10" Type="http://schemas.openxmlformats.org/officeDocument/2006/relationships/image" Target="../media/image16.svg"/><Relationship Id="rId4" Type="http://schemas.openxmlformats.org/officeDocument/2006/relationships/image" Target="../media/image21.jpe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8352" y="133492"/>
            <a:ext cx="1448972" cy="1028556"/>
          </a:xfrm>
          <a:prstGeom prst="rect">
            <a:avLst/>
          </a:prstGeom>
        </p:spPr>
      </p:pic>
      <p:sp>
        <p:nvSpPr>
          <p:cNvPr id="10" name="Metin kutusu 9"/>
          <p:cNvSpPr txBox="1"/>
          <p:nvPr/>
        </p:nvSpPr>
        <p:spPr>
          <a:xfrm>
            <a:off x="3823817" y="3276338"/>
            <a:ext cx="2821599" cy="748923"/>
          </a:xfrm>
          <a:prstGeom prst="rect">
            <a:avLst/>
          </a:prstGeom>
          <a:noFill/>
        </p:spPr>
        <p:txBody>
          <a:bodyPr wrap="square" rtlCol="0">
            <a:spAutoFit/>
          </a:bodyPr>
          <a:lstStyle/>
          <a:p>
            <a:pPr algn="r"/>
            <a:r>
              <a:rPr lang="tr-TR" sz="3200" b="1" baseline="30000" dirty="0">
                <a:solidFill>
                  <a:srgbClr val="FBBC3A"/>
                </a:solidFill>
                <a:cs typeface="Poppins Black" panose="00000A00000000000000" pitchFamily="2" charset="-94"/>
              </a:rPr>
              <a:t>BCT-</a:t>
            </a:r>
          </a:p>
          <a:p>
            <a:pPr algn="r"/>
            <a:r>
              <a:rPr lang="tr-TR" sz="3200" b="1" baseline="30000" dirty="0">
                <a:solidFill>
                  <a:srgbClr val="FBBC3A"/>
                </a:solidFill>
                <a:cs typeface="Poppins Black" panose="00000A00000000000000" pitchFamily="2" charset="-94"/>
              </a:rPr>
              <a:t>KOLİ TEST CİHAZI</a:t>
            </a:r>
            <a:endParaRPr lang="en-GB" sz="3200" b="1" baseline="30000" dirty="0">
              <a:solidFill>
                <a:srgbClr val="FBBC3A"/>
              </a:solidFill>
              <a:cs typeface="Poppins Black" panose="00000A00000000000000" pitchFamily="2" charset="-94"/>
            </a:endParaRPr>
          </a:p>
        </p:txBody>
      </p:sp>
      <p:sp>
        <p:nvSpPr>
          <p:cNvPr id="12" name="Metin kutusu 11">
            <a:extLst>
              <a:ext uri="{FF2B5EF4-FFF2-40B4-BE49-F238E27FC236}">
                <a16:creationId xmlns:a16="http://schemas.microsoft.com/office/drawing/2014/main" id="{4ABD023D-4C70-0812-989B-E8A6891E4550}"/>
              </a:ext>
            </a:extLst>
          </p:cNvPr>
          <p:cNvSpPr txBox="1"/>
          <p:nvPr/>
        </p:nvSpPr>
        <p:spPr>
          <a:xfrm>
            <a:off x="5303949" y="3873397"/>
            <a:ext cx="1357103" cy="420628"/>
          </a:xfrm>
          <a:prstGeom prst="rect">
            <a:avLst/>
          </a:prstGeom>
          <a:noFill/>
        </p:spPr>
        <p:txBody>
          <a:bodyPr wrap="none" rtlCol="0">
            <a:spAutoFit/>
          </a:bodyPr>
          <a:lstStyle/>
          <a:p>
            <a:pPr algn="r"/>
            <a:r>
              <a:rPr lang="tr-TR" sz="3200" b="1" baseline="30000" dirty="0">
                <a:solidFill>
                  <a:srgbClr val="FBBC3A"/>
                </a:solidFill>
                <a:cs typeface="Poppins Black" panose="00000A00000000000000" pitchFamily="2" charset="-94"/>
              </a:rPr>
              <a:t>Kompetan</a:t>
            </a:r>
            <a:endParaRPr lang="en-GB" sz="3200" b="1" baseline="30000" dirty="0">
              <a:solidFill>
                <a:srgbClr val="FBBC3A"/>
              </a:solidFill>
              <a:cs typeface="Poppins Black" panose="00000A00000000000000" pitchFamily="2" charset="-94"/>
            </a:endParaRPr>
          </a:p>
        </p:txBody>
      </p:sp>
      <p:sp>
        <p:nvSpPr>
          <p:cNvPr id="13" name="Metin kutusu 12">
            <a:extLst>
              <a:ext uri="{FF2B5EF4-FFF2-40B4-BE49-F238E27FC236}">
                <a16:creationId xmlns:a16="http://schemas.microsoft.com/office/drawing/2014/main" id="{94E61BD6-93EF-B3A0-7D05-DF8E4C687BF2}"/>
              </a:ext>
            </a:extLst>
          </p:cNvPr>
          <p:cNvSpPr txBox="1"/>
          <p:nvPr/>
        </p:nvSpPr>
        <p:spPr>
          <a:xfrm>
            <a:off x="2739576" y="9182721"/>
            <a:ext cx="3680048" cy="297517"/>
          </a:xfrm>
          <a:prstGeom prst="rect">
            <a:avLst/>
          </a:prstGeom>
          <a:noFill/>
        </p:spPr>
        <p:txBody>
          <a:bodyPr wrap="square" rtlCol="0">
            <a:spAutoFit/>
          </a:bodyPr>
          <a:lstStyle/>
          <a:p>
            <a:r>
              <a:rPr lang="tr-TR" sz="2000" b="1" baseline="30000" dirty="0">
                <a:solidFill>
                  <a:schemeClr val="bg1"/>
                </a:solidFill>
              </a:rPr>
              <a:t>   info@labomak.com.tr	          +90 212 438 18 26</a:t>
            </a:r>
          </a:p>
        </p:txBody>
      </p:sp>
      <p:cxnSp>
        <p:nvCxnSpPr>
          <p:cNvPr id="14" name="Düz Bağlayıcı 13">
            <a:extLst>
              <a:ext uri="{FF2B5EF4-FFF2-40B4-BE49-F238E27FC236}">
                <a16:creationId xmlns:a16="http://schemas.microsoft.com/office/drawing/2014/main" id="{883AC313-B066-17E9-1B77-3203F97BF5B6}"/>
              </a:ext>
            </a:extLst>
          </p:cNvPr>
          <p:cNvCxnSpPr>
            <a:cxnSpLocks/>
          </p:cNvCxnSpPr>
          <p:nvPr/>
        </p:nvCxnSpPr>
        <p:spPr>
          <a:xfrm flipH="1">
            <a:off x="3632391" y="5657682"/>
            <a:ext cx="9863" cy="3113591"/>
          </a:xfrm>
          <a:prstGeom prst="line">
            <a:avLst/>
          </a:prstGeom>
          <a:ln/>
        </p:spPr>
        <p:style>
          <a:lnRef idx="3">
            <a:schemeClr val="accent4"/>
          </a:lnRef>
          <a:fillRef idx="0">
            <a:schemeClr val="accent4"/>
          </a:fillRef>
          <a:effectRef idx="2">
            <a:schemeClr val="accent4"/>
          </a:effectRef>
          <a:fontRef idx="minor">
            <a:schemeClr val="tx1"/>
          </a:fontRef>
        </p:style>
      </p:cxnSp>
      <p:sp>
        <p:nvSpPr>
          <p:cNvPr id="15" name="Metin kutusu 14">
            <a:extLst>
              <a:ext uri="{FF2B5EF4-FFF2-40B4-BE49-F238E27FC236}">
                <a16:creationId xmlns:a16="http://schemas.microsoft.com/office/drawing/2014/main" id="{1A766111-6253-2E30-EE64-2E9F832E9FD3}"/>
              </a:ext>
            </a:extLst>
          </p:cNvPr>
          <p:cNvSpPr txBox="1"/>
          <p:nvPr/>
        </p:nvSpPr>
        <p:spPr>
          <a:xfrm>
            <a:off x="2901201" y="9680297"/>
            <a:ext cx="4031809" cy="235962"/>
          </a:xfrm>
          <a:prstGeom prst="rect">
            <a:avLst/>
          </a:prstGeom>
          <a:noFill/>
        </p:spPr>
        <p:txBody>
          <a:bodyPr wrap="none" rtlCol="0">
            <a:spAutoFit/>
          </a:bodyPr>
          <a:lstStyle/>
          <a:p>
            <a:r>
              <a:rPr lang="tr-TR" sz="1400" baseline="30000">
                <a:solidFill>
                  <a:schemeClr val="bg1"/>
                </a:solidFill>
              </a:rPr>
              <a:t>İkitelli OSB Mah. Metal-İş Sanayi Sitesi 4A Blok Sokak No:21 Başakşehir/İstanbul</a:t>
            </a:r>
            <a:endParaRPr lang="tr-TR" sz="1400" baseline="30000" dirty="0">
              <a:solidFill>
                <a:schemeClr val="bg1"/>
              </a:solidFill>
            </a:endParaRPr>
          </a:p>
        </p:txBody>
      </p:sp>
      <p:pic>
        <p:nvPicPr>
          <p:cNvPr id="18" name="Grafik 17" descr="Alıcı düz dolguyla">
            <a:extLst>
              <a:ext uri="{FF2B5EF4-FFF2-40B4-BE49-F238E27FC236}">
                <a16:creationId xmlns:a16="http://schemas.microsoft.com/office/drawing/2014/main" id="{659FABBA-89E6-C00E-47D9-86204038F81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29684" y="9146776"/>
            <a:ext cx="189706" cy="189706"/>
          </a:xfrm>
          <a:prstGeom prst="rect">
            <a:avLst/>
          </a:prstGeom>
        </p:spPr>
      </p:pic>
      <p:pic>
        <p:nvPicPr>
          <p:cNvPr id="23" name="Grafik 22" descr="Ev düz dolguyla">
            <a:extLst>
              <a:ext uri="{FF2B5EF4-FFF2-40B4-BE49-F238E27FC236}">
                <a16:creationId xmlns:a16="http://schemas.microsoft.com/office/drawing/2014/main" id="{C7EFBB13-2220-20FD-C756-91F31631663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51132" y="9658096"/>
            <a:ext cx="153212" cy="153212"/>
          </a:xfrm>
          <a:prstGeom prst="rect">
            <a:avLst/>
          </a:prstGeom>
        </p:spPr>
      </p:pic>
      <p:pic>
        <p:nvPicPr>
          <p:cNvPr id="24" name="Grafik 23" descr="Zarf düz dolguyla">
            <a:extLst>
              <a:ext uri="{FF2B5EF4-FFF2-40B4-BE49-F238E27FC236}">
                <a16:creationId xmlns:a16="http://schemas.microsoft.com/office/drawing/2014/main" id="{4E20FB67-FE0E-4869-A4E7-E17D1CFD4E0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695786" y="9162678"/>
            <a:ext cx="189706" cy="189706"/>
          </a:xfrm>
          <a:prstGeom prst="rect">
            <a:avLst/>
          </a:prstGeom>
        </p:spPr>
      </p:pic>
      <p:sp>
        <p:nvSpPr>
          <p:cNvPr id="27" name="Metin kutusu 26">
            <a:extLst>
              <a:ext uri="{FF2B5EF4-FFF2-40B4-BE49-F238E27FC236}">
                <a16:creationId xmlns:a16="http://schemas.microsoft.com/office/drawing/2014/main" id="{DA482FD0-C255-C454-18EF-36A37B29AF82}"/>
              </a:ext>
            </a:extLst>
          </p:cNvPr>
          <p:cNvSpPr txBox="1"/>
          <p:nvPr/>
        </p:nvSpPr>
        <p:spPr>
          <a:xfrm>
            <a:off x="462268" y="8859228"/>
            <a:ext cx="1083504" cy="1323439"/>
          </a:xfrm>
          <a:prstGeom prst="rect">
            <a:avLst/>
          </a:prstGeom>
          <a:noFill/>
        </p:spPr>
        <p:txBody>
          <a:bodyPr wrap="square" rtlCol="0">
            <a:spAutoFit/>
          </a:bodyPr>
          <a:lstStyle/>
          <a:p>
            <a:r>
              <a:rPr lang="tr-TR" sz="12000" b="1" i="1" baseline="30000" dirty="0">
                <a:solidFill>
                  <a:schemeClr val="bg1"/>
                </a:solidFill>
                <a:latin typeface="Arial Black" panose="020B0A04020102020204" pitchFamily="34" charset="0"/>
                <a:cs typeface="Poppins Black" panose="00000A00000000000000" pitchFamily="2" charset="-94"/>
              </a:rPr>
              <a:t>5</a:t>
            </a:r>
            <a:endParaRPr lang="tr-TR" sz="12000" i="1" baseline="30000" dirty="0">
              <a:solidFill>
                <a:schemeClr val="bg1"/>
              </a:solidFill>
              <a:latin typeface="Arial Black" panose="020B0A04020102020204" pitchFamily="34" charset="0"/>
            </a:endParaRPr>
          </a:p>
        </p:txBody>
      </p:sp>
      <p:sp>
        <p:nvSpPr>
          <p:cNvPr id="28" name="Metin kutusu 27">
            <a:extLst>
              <a:ext uri="{FF2B5EF4-FFF2-40B4-BE49-F238E27FC236}">
                <a16:creationId xmlns:a16="http://schemas.microsoft.com/office/drawing/2014/main" id="{2F1015B4-7465-5960-C294-C903BD0833E4}"/>
              </a:ext>
            </a:extLst>
          </p:cNvPr>
          <p:cNvSpPr txBox="1"/>
          <p:nvPr/>
        </p:nvSpPr>
        <p:spPr>
          <a:xfrm>
            <a:off x="-41709" y="9167336"/>
            <a:ext cx="1774974" cy="748923"/>
          </a:xfrm>
          <a:prstGeom prst="rect">
            <a:avLst/>
          </a:prstGeom>
          <a:noFill/>
        </p:spPr>
        <p:txBody>
          <a:bodyPr wrap="square" rtlCol="0">
            <a:spAutoFit/>
          </a:bodyPr>
          <a:lstStyle/>
          <a:p>
            <a:pPr algn="r"/>
            <a:r>
              <a:rPr lang="tr-TR" sz="3200" b="1" i="1" baseline="30000" dirty="0">
                <a:solidFill>
                  <a:schemeClr val="bg1"/>
                </a:solidFill>
                <a:cs typeface="Poppins Black" panose="00000A00000000000000" pitchFamily="2" charset="-94"/>
              </a:rPr>
              <a:t>YIL</a:t>
            </a:r>
          </a:p>
          <a:p>
            <a:pPr algn="r"/>
            <a:r>
              <a:rPr lang="tr-TR" sz="3200" b="1" i="1" baseline="30000" dirty="0">
                <a:solidFill>
                  <a:schemeClr val="bg1"/>
                </a:solidFill>
                <a:cs typeface="Poppins Black" panose="00000A00000000000000" pitchFamily="2" charset="-94"/>
              </a:rPr>
              <a:t>GARANTİ</a:t>
            </a:r>
          </a:p>
        </p:txBody>
      </p:sp>
      <p:sp>
        <p:nvSpPr>
          <p:cNvPr id="5" name="Metin kutusu 4">
            <a:extLst>
              <a:ext uri="{FF2B5EF4-FFF2-40B4-BE49-F238E27FC236}">
                <a16:creationId xmlns:a16="http://schemas.microsoft.com/office/drawing/2014/main" id="{78BD9F48-7AC2-5753-1A9D-1E4D1748BF15}"/>
              </a:ext>
            </a:extLst>
          </p:cNvPr>
          <p:cNvSpPr txBox="1"/>
          <p:nvPr/>
        </p:nvSpPr>
        <p:spPr>
          <a:xfrm>
            <a:off x="116540" y="5913094"/>
            <a:ext cx="3539021" cy="2684004"/>
          </a:xfrm>
          <a:prstGeom prst="rect">
            <a:avLst/>
          </a:prstGeom>
          <a:noFill/>
        </p:spPr>
        <p:txBody>
          <a:bodyPr wrap="square" rtlCol="0">
            <a:spAutoFit/>
          </a:bodyPr>
          <a:lstStyle/>
          <a:p>
            <a:r>
              <a:rPr lang="tr-TR" sz="1300" baseline="30000" dirty="0">
                <a:solidFill>
                  <a:schemeClr val="bg1"/>
                </a:solidFill>
              </a:rPr>
              <a:t>Kağıt karton ve ambalaj gibi sektörlerin yanı sıra bobin ve tüm sıkıştırma dayanım testleri için muhtelif kapasite ve ebatlarda üretilen cihazlardır. </a:t>
            </a:r>
          </a:p>
          <a:p>
            <a:r>
              <a:rPr lang="tr-TR" sz="1300" b="1" baseline="30000" dirty="0">
                <a:solidFill>
                  <a:srgbClr val="FBBC3A"/>
                </a:solidFill>
              </a:rPr>
              <a:t>NEDEN KOMPETAN?</a:t>
            </a:r>
          </a:p>
          <a:p>
            <a:r>
              <a:rPr lang="tr-TR" sz="1300" baseline="30000" dirty="0">
                <a:solidFill>
                  <a:schemeClr val="bg1"/>
                </a:solidFill>
              </a:rPr>
              <a:t>Tüm testler yönetici kontrolündedir. Şifreli giriş, kullanıcı yetkilendirme çoklu test formatları, çoklu yük hücresi ile çalışabilme, extansometre bağlanabilme, arşivleme, çoklu ve seçenekli bağlantı portları, harici yazılım ve ekipmanlar ile çalışabilme gibi birçok donanım ve hassasiyet olanakları sunabilmektedir. </a:t>
            </a:r>
            <a:endParaRPr lang="tr-TR" sz="1300" b="1" baseline="30000" dirty="0">
              <a:solidFill>
                <a:srgbClr val="FBBC3A"/>
              </a:solidFill>
            </a:endParaRPr>
          </a:p>
          <a:p>
            <a:pPr>
              <a:lnSpc>
                <a:spcPct val="115000"/>
              </a:lnSpc>
            </a:pPr>
            <a:r>
              <a:rPr lang="tr-TR" sz="1300" b="1" baseline="30000" dirty="0">
                <a:solidFill>
                  <a:srgbClr val="FBBC3A"/>
                </a:solidFill>
              </a:rPr>
              <a:t>AVANTAJLAR</a:t>
            </a:r>
          </a:p>
          <a:p>
            <a:pPr>
              <a:lnSpc>
                <a:spcPct val="115000"/>
              </a:lnSpc>
            </a:pPr>
            <a:r>
              <a:rPr lang="tr-TR" sz="1300" baseline="30000" dirty="0" err="1">
                <a:solidFill>
                  <a:schemeClr val="bg1"/>
                </a:solidFill>
              </a:rPr>
              <a:t>Ko</a:t>
            </a:r>
            <a:r>
              <a:rPr lang="nn-NO" sz="1300" baseline="30000" dirty="0">
                <a:solidFill>
                  <a:schemeClr val="bg1"/>
                </a:solidFill>
              </a:rPr>
              <a:t>li, teneke, varil, şişe vs test</a:t>
            </a:r>
            <a:r>
              <a:rPr lang="tr-TR" sz="1300" baseline="30000" dirty="0" err="1">
                <a:solidFill>
                  <a:schemeClr val="bg1"/>
                </a:solidFill>
              </a:rPr>
              <a:t>leri</a:t>
            </a:r>
            <a:r>
              <a:rPr lang="tr-TR" sz="1300" baseline="30000" dirty="0">
                <a:solidFill>
                  <a:schemeClr val="bg1"/>
                </a:solidFill>
              </a:rPr>
              <a:t> tek cihazda</a:t>
            </a:r>
            <a:r>
              <a:rPr lang="nn-NO" sz="1300" baseline="30000" dirty="0">
                <a:solidFill>
                  <a:schemeClr val="bg1"/>
                </a:solidFill>
              </a:rPr>
              <a:t> yap</a:t>
            </a:r>
            <a:r>
              <a:rPr lang="tr-TR" sz="1300" baseline="30000" dirty="0" err="1">
                <a:solidFill>
                  <a:schemeClr val="bg1"/>
                </a:solidFill>
              </a:rPr>
              <a:t>ıl</a:t>
            </a:r>
            <a:r>
              <a:rPr lang="nn-NO" sz="1300" baseline="30000" dirty="0">
                <a:solidFill>
                  <a:schemeClr val="bg1"/>
                </a:solidFill>
              </a:rPr>
              <a:t>abilir</a:t>
            </a:r>
            <a:r>
              <a:rPr lang="tr-TR" sz="1300" baseline="30000" dirty="0">
                <a:solidFill>
                  <a:schemeClr val="bg1"/>
                </a:solidFill>
              </a:rPr>
              <a:t>. </a:t>
            </a:r>
          </a:p>
          <a:p>
            <a:pPr>
              <a:lnSpc>
                <a:spcPct val="115000"/>
              </a:lnSpc>
            </a:pPr>
            <a:r>
              <a:rPr lang="tr-TR" sz="1300" baseline="30000" dirty="0">
                <a:solidFill>
                  <a:schemeClr val="bg1"/>
                </a:solidFill>
              </a:rPr>
              <a:t>Yapılan analizleri arşiv altında otomatik olarak yedekler. GLP kurallarına göre kullanıcı tanımlı arşivleme ile tüm testleri eş zamanlı kayıt altına alır. Yapılan testlere geri dönerek test tekrarı yapabilir. İsteğe bağlı çift kademe yük hücresi eklenerek düşük yükler için daha fazla hassasiyet elde etmeyi mümkün kılar. En gelişmiş PLC ve yük hücreleri kullanılan seri, son derece yüksek data transferi sağladığından çok hassas grafikler elde etmek mümkündür. Kendi imalatımız veya farklı extansometreler ile tam uyumlu olarak çalışabilir.</a:t>
            </a:r>
          </a:p>
        </p:txBody>
      </p:sp>
      <p:sp>
        <p:nvSpPr>
          <p:cNvPr id="3" name="Metin kutusu 2">
            <a:extLst>
              <a:ext uri="{FF2B5EF4-FFF2-40B4-BE49-F238E27FC236}">
                <a16:creationId xmlns:a16="http://schemas.microsoft.com/office/drawing/2014/main" id="{B3F4AF37-9B68-265D-853F-264EB4AFE7CF}"/>
              </a:ext>
            </a:extLst>
          </p:cNvPr>
          <p:cNvSpPr txBox="1"/>
          <p:nvPr/>
        </p:nvSpPr>
        <p:spPr>
          <a:xfrm>
            <a:off x="3642258" y="5246273"/>
            <a:ext cx="3054004" cy="3837654"/>
          </a:xfrm>
          <a:prstGeom prst="rect">
            <a:avLst/>
          </a:prstGeom>
          <a:noFill/>
        </p:spPr>
        <p:txBody>
          <a:bodyPr wrap="square" rtlCol="0">
            <a:spAutoFit/>
          </a:bodyPr>
          <a:lstStyle/>
          <a:p>
            <a:pPr algn="r"/>
            <a:r>
              <a:rPr lang="tr-TR" sz="1300" b="1" baseline="30000" dirty="0">
                <a:solidFill>
                  <a:srgbClr val="FBBC3A"/>
                </a:solidFill>
              </a:rPr>
              <a:t>UZAK MASAÜSTÜ BAĞLANTISI İLE HER AN YANINIZDAYIZ !</a:t>
            </a:r>
          </a:p>
          <a:p>
            <a:pPr algn="r">
              <a:lnSpc>
                <a:spcPct val="115000"/>
              </a:lnSpc>
            </a:pPr>
            <a:r>
              <a:rPr lang="tr-TR" sz="1300" baseline="30000" dirty="0">
                <a:solidFill>
                  <a:schemeClr val="bg1"/>
                </a:solidFill>
              </a:rPr>
              <a:t>Online eğitim ve teknik destek verilir.</a:t>
            </a:r>
          </a:p>
          <a:p>
            <a:pPr algn="r"/>
            <a:endParaRPr lang="tr-TR" sz="1300" b="1" baseline="30000" dirty="0">
              <a:solidFill>
                <a:srgbClr val="FBBC3A"/>
              </a:solidFill>
            </a:endParaRPr>
          </a:p>
          <a:p>
            <a:pPr algn="r"/>
            <a:r>
              <a:rPr lang="tr-TR" sz="1300" b="1" baseline="30000" dirty="0">
                <a:solidFill>
                  <a:srgbClr val="FBBC3A"/>
                </a:solidFill>
              </a:rPr>
              <a:t>TÜMLEŞİK DOKUNMATİK BİLGİSAYAR</a:t>
            </a:r>
          </a:p>
          <a:p>
            <a:pPr algn="r">
              <a:lnSpc>
                <a:spcPct val="115000"/>
              </a:lnSpc>
            </a:pPr>
            <a:r>
              <a:rPr lang="tr-TR" sz="1300" baseline="30000" dirty="0">
                <a:solidFill>
                  <a:schemeClr val="bg1"/>
                </a:solidFill>
              </a:rPr>
              <a:t>Kompetan </a:t>
            </a:r>
            <a:r>
              <a:rPr lang="tr-TR" sz="1300" baseline="30000">
                <a:solidFill>
                  <a:schemeClr val="bg1"/>
                </a:solidFill>
              </a:rPr>
              <a:t>serilerinde sunulur</a:t>
            </a:r>
            <a:r>
              <a:rPr lang="tr-TR" sz="1300" baseline="30000" dirty="0">
                <a:solidFill>
                  <a:schemeClr val="bg1"/>
                </a:solidFill>
              </a:rPr>
              <a:t>.</a:t>
            </a:r>
          </a:p>
          <a:p>
            <a:pPr algn="r">
              <a:lnSpc>
                <a:spcPct val="115000"/>
              </a:lnSpc>
            </a:pPr>
            <a:r>
              <a:rPr lang="tr-TR" sz="1300" baseline="30000" dirty="0">
                <a:solidFill>
                  <a:schemeClr val="bg1"/>
                </a:solidFill>
              </a:rPr>
              <a:t>Tüm kontroller artık  çok hızlı ve elinizin altında.</a:t>
            </a:r>
          </a:p>
          <a:p>
            <a:pPr algn="r">
              <a:lnSpc>
                <a:spcPct val="115000"/>
              </a:lnSpc>
            </a:pPr>
            <a:r>
              <a:rPr lang="tr-TR" sz="1300" baseline="30000" dirty="0">
                <a:solidFill>
                  <a:schemeClr val="bg1"/>
                </a:solidFill>
              </a:rPr>
              <a:t> </a:t>
            </a:r>
          </a:p>
          <a:p>
            <a:pPr algn="r"/>
            <a:r>
              <a:rPr lang="tr-TR" sz="1300" b="1" baseline="30000" dirty="0">
                <a:solidFill>
                  <a:srgbClr val="FBBC3A"/>
                </a:solidFill>
              </a:rPr>
              <a:t>ÜCRETSİZ FALCON PRO MALZEME TEST PROGRAMI </a:t>
            </a:r>
          </a:p>
          <a:p>
            <a:pPr algn="r">
              <a:lnSpc>
                <a:spcPct val="115000"/>
              </a:lnSpc>
            </a:pPr>
            <a:r>
              <a:rPr lang="tr-TR" sz="1300" baseline="30000" dirty="0">
                <a:solidFill>
                  <a:schemeClr val="bg1"/>
                </a:solidFill>
              </a:rPr>
              <a:t> Testlerinizi düzenler, metotlarınızı oluşturur, istatistik verilerinizi sağlar, ve sonuçları arşivler. Bunları geçmişe yönelik arama olanakları sunarak ulaşılabilir hale getirir. Veriler PDF hale getirildikten sonra tek tuş ile mail ile paylaşılabilir. Bu, test sürecinin analitik yeteneklerini artırır. </a:t>
            </a:r>
          </a:p>
          <a:p>
            <a:pPr algn="r">
              <a:lnSpc>
                <a:spcPct val="115000"/>
              </a:lnSpc>
            </a:pPr>
            <a:r>
              <a:rPr lang="tr-TR" sz="1300" b="1" baseline="30000" dirty="0">
                <a:solidFill>
                  <a:schemeClr val="bg1"/>
                </a:solidFill>
              </a:rPr>
              <a:t>Özel test metodu tanımlanabilir. </a:t>
            </a:r>
          </a:p>
          <a:p>
            <a:pPr algn="r">
              <a:lnSpc>
                <a:spcPct val="115000"/>
              </a:lnSpc>
            </a:pPr>
            <a:r>
              <a:rPr lang="tr-TR" sz="1300" baseline="30000" dirty="0">
                <a:solidFill>
                  <a:schemeClr val="bg1"/>
                </a:solidFill>
              </a:rPr>
              <a:t>Test çevrimlerinizi özelleştirin. Ön yükleme, yükte bekleme test bitirme modları, deplasman veya kuvvet çevrimleri gibi parametreleri kayıt edin. </a:t>
            </a:r>
          </a:p>
          <a:p>
            <a:pPr algn="r">
              <a:lnSpc>
                <a:spcPct val="115000"/>
              </a:lnSpc>
            </a:pPr>
            <a:r>
              <a:rPr lang="tr-TR" sz="1300" baseline="30000" dirty="0">
                <a:solidFill>
                  <a:schemeClr val="bg1"/>
                </a:solidFill>
              </a:rPr>
              <a:t>Bilgi kutularına, kullanıcı adı, ürün adı, standart adı gibi hatırlatıcı bilgiler tanımlayın.</a:t>
            </a:r>
          </a:p>
          <a:p>
            <a:pPr algn="r">
              <a:lnSpc>
                <a:spcPct val="115000"/>
              </a:lnSpc>
            </a:pPr>
            <a:r>
              <a:rPr lang="tr-TR" sz="1300" baseline="30000" dirty="0">
                <a:solidFill>
                  <a:schemeClr val="bg1"/>
                </a:solidFill>
              </a:rPr>
              <a:t>Otomatik veri tabanı kayıtları ile test sonuçlarınızı güvene alın.</a:t>
            </a:r>
            <a:endParaRPr lang="tr-TR" sz="1300" baseline="30000" dirty="0">
              <a:solidFill>
                <a:srgbClr val="FBBC3A"/>
              </a:solidFill>
            </a:endParaRPr>
          </a:p>
          <a:p>
            <a:pPr algn="r">
              <a:lnSpc>
                <a:spcPct val="115000"/>
              </a:lnSpc>
            </a:pPr>
            <a:r>
              <a:rPr lang="tr-TR" sz="1300" b="1" baseline="30000" dirty="0">
                <a:solidFill>
                  <a:srgbClr val="FBBC3A"/>
                </a:solidFill>
              </a:rPr>
              <a:t>YÜKTE BEKLEME VE DEFORMASYON RAPORU SUNABİLİR </a:t>
            </a:r>
            <a:r>
              <a:rPr lang="tr-TR" sz="1300" baseline="30000" dirty="0" err="1">
                <a:solidFill>
                  <a:schemeClr val="bg1"/>
                </a:solidFill>
              </a:rPr>
              <a:t>BCT’den</a:t>
            </a:r>
            <a:r>
              <a:rPr lang="tr-TR" sz="1300" baseline="30000" dirty="0">
                <a:solidFill>
                  <a:schemeClr val="bg1"/>
                </a:solidFill>
              </a:rPr>
              <a:t> ECT ye çevirme plakası istenir ise ÜCRETSİZ olarak sağlanabilir.</a:t>
            </a:r>
          </a:p>
          <a:p>
            <a:pPr algn="r">
              <a:lnSpc>
                <a:spcPct val="115000"/>
              </a:lnSpc>
            </a:pPr>
            <a:r>
              <a:rPr lang="tr-TR" sz="1300" baseline="30000" dirty="0">
                <a:solidFill>
                  <a:schemeClr val="bg1"/>
                </a:solidFill>
              </a:rPr>
              <a:t>Bu durumda tek cihazda ECT testi yapabilmeniz de mümkün olur.	</a:t>
            </a:r>
          </a:p>
        </p:txBody>
      </p:sp>
      <p:pic>
        <p:nvPicPr>
          <p:cNvPr id="25" name="Resim 24">
            <a:extLst>
              <a:ext uri="{FF2B5EF4-FFF2-40B4-BE49-F238E27FC236}">
                <a16:creationId xmlns:a16="http://schemas.microsoft.com/office/drawing/2014/main" id="{E08A12EF-6E6C-8ABB-C68A-1264E55686B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3225" y="169274"/>
            <a:ext cx="3548884" cy="3348080"/>
          </a:xfrm>
          <a:prstGeom prst="rect">
            <a:avLst/>
          </a:prstGeom>
        </p:spPr>
      </p:pic>
      <p:sp>
        <p:nvSpPr>
          <p:cNvPr id="26" name="Metin kutusu 25">
            <a:extLst>
              <a:ext uri="{FF2B5EF4-FFF2-40B4-BE49-F238E27FC236}">
                <a16:creationId xmlns:a16="http://schemas.microsoft.com/office/drawing/2014/main" id="{39251421-358C-7EA8-E3F3-66A235E329C7}"/>
              </a:ext>
            </a:extLst>
          </p:cNvPr>
          <p:cNvSpPr txBox="1"/>
          <p:nvPr/>
        </p:nvSpPr>
        <p:spPr>
          <a:xfrm>
            <a:off x="1050337" y="5657682"/>
            <a:ext cx="758440" cy="253916"/>
          </a:xfrm>
          <a:prstGeom prst="rect">
            <a:avLst/>
          </a:prstGeom>
          <a:noFill/>
        </p:spPr>
        <p:txBody>
          <a:bodyPr wrap="square" rtlCol="0">
            <a:spAutoFit/>
          </a:bodyPr>
          <a:lstStyle/>
          <a:p>
            <a:r>
              <a:rPr lang="tr-TR" sz="1050" b="1" dirty="0"/>
              <a:t>Opsiyonel</a:t>
            </a:r>
          </a:p>
        </p:txBody>
      </p:sp>
      <p:pic>
        <p:nvPicPr>
          <p:cNvPr id="29" name="Resim 28">
            <a:extLst>
              <a:ext uri="{FF2B5EF4-FFF2-40B4-BE49-F238E27FC236}">
                <a16:creationId xmlns:a16="http://schemas.microsoft.com/office/drawing/2014/main" id="{5CA0BAAF-F902-834E-01A5-251375D379A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7334" y="4032684"/>
            <a:ext cx="1752642" cy="1752642"/>
          </a:xfrm>
          <a:prstGeom prst="rect">
            <a:avLst/>
          </a:prstGeom>
        </p:spPr>
      </p:pic>
      <p:pic>
        <p:nvPicPr>
          <p:cNvPr id="30" name="Resim 29">
            <a:extLst>
              <a:ext uri="{FF2B5EF4-FFF2-40B4-BE49-F238E27FC236}">
                <a16:creationId xmlns:a16="http://schemas.microsoft.com/office/drawing/2014/main" id="{0E67953B-DF50-C623-1FE5-28D1C27FAAA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216565" y="1806028"/>
            <a:ext cx="1168068" cy="1164248"/>
          </a:xfrm>
          <a:prstGeom prst="rect">
            <a:avLst/>
          </a:prstGeom>
        </p:spPr>
      </p:pic>
      <p:pic>
        <p:nvPicPr>
          <p:cNvPr id="21" name="Resim 20">
            <a:extLst>
              <a:ext uri="{FF2B5EF4-FFF2-40B4-BE49-F238E27FC236}">
                <a16:creationId xmlns:a16="http://schemas.microsoft.com/office/drawing/2014/main" id="{91DEF535-5DC6-5A0C-3686-36FBBBD286E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977110" y="3404213"/>
            <a:ext cx="1330288" cy="1716502"/>
          </a:xfrm>
          <a:prstGeom prst="rect">
            <a:avLst/>
          </a:prstGeom>
        </p:spPr>
      </p:pic>
      <p:sp>
        <p:nvSpPr>
          <p:cNvPr id="6" name="Metin kutusu 5">
            <a:extLst>
              <a:ext uri="{FF2B5EF4-FFF2-40B4-BE49-F238E27FC236}">
                <a16:creationId xmlns:a16="http://schemas.microsoft.com/office/drawing/2014/main" id="{51B7C0D8-509F-8A2F-8FF9-8221EC4A72FE}"/>
              </a:ext>
            </a:extLst>
          </p:cNvPr>
          <p:cNvSpPr txBox="1"/>
          <p:nvPr/>
        </p:nvSpPr>
        <p:spPr>
          <a:xfrm>
            <a:off x="4491135" y="4190868"/>
            <a:ext cx="2169917" cy="646331"/>
          </a:xfrm>
          <a:prstGeom prst="rect">
            <a:avLst/>
          </a:prstGeom>
          <a:noFill/>
        </p:spPr>
        <p:txBody>
          <a:bodyPr wrap="square">
            <a:spAutoFit/>
          </a:bodyPr>
          <a:lstStyle/>
          <a:p>
            <a:pPr algn="r"/>
            <a:r>
              <a:rPr lang="tr-TR" b="1" baseline="30000" dirty="0">
                <a:solidFill>
                  <a:schemeClr val="bg1"/>
                </a:solidFill>
              </a:rPr>
              <a:t>Tek tuş ile test, numerik ve grafik </a:t>
            </a:r>
            <a:r>
              <a:rPr lang="tr-TR" b="1" baseline="30000" dirty="0" err="1">
                <a:solidFill>
                  <a:schemeClr val="bg1"/>
                </a:solidFill>
              </a:rPr>
              <a:t>dökümantasyon</a:t>
            </a:r>
            <a:r>
              <a:rPr lang="tr-TR" b="1" baseline="30000" dirty="0">
                <a:solidFill>
                  <a:schemeClr val="bg1"/>
                </a:solidFill>
              </a:rPr>
              <a:t>, istatistik raporlama, arşivleme</a:t>
            </a:r>
          </a:p>
        </p:txBody>
      </p:sp>
    </p:spTree>
    <p:extLst>
      <p:ext uri="{BB962C8B-B14F-4D97-AF65-F5344CB8AC3E}">
        <p14:creationId xmlns:p14="http://schemas.microsoft.com/office/powerpoint/2010/main" val="4160038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2" name="Resim 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71649" y="183559"/>
            <a:ext cx="1450800" cy="1029600"/>
          </a:xfrm>
          <a:prstGeom prst="rect">
            <a:avLst/>
          </a:prstGeom>
        </p:spPr>
      </p:pic>
      <p:sp>
        <p:nvSpPr>
          <p:cNvPr id="15" name="Metin kutusu 14">
            <a:extLst>
              <a:ext uri="{FF2B5EF4-FFF2-40B4-BE49-F238E27FC236}">
                <a16:creationId xmlns:a16="http://schemas.microsoft.com/office/drawing/2014/main" id="{6AEB24CF-4FFB-0739-0070-3EA3C609FD89}"/>
              </a:ext>
            </a:extLst>
          </p:cNvPr>
          <p:cNvSpPr txBox="1"/>
          <p:nvPr/>
        </p:nvSpPr>
        <p:spPr>
          <a:xfrm>
            <a:off x="156840" y="2355587"/>
            <a:ext cx="3551042" cy="666849"/>
          </a:xfrm>
          <a:prstGeom prst="rect">
            <a:avLst/>
          </a:prstGeom>
          <a:noFill/>
        </p:spPr>
        <p:txBody>
          <a:bodyPr wrap="square" rtlCol="0">
            <a:spAutoFit/>
          </a:bodyPr>
          <a:lstStyle/>
          <a:p>
            <a:r>
              <a:rPr lang="tr-TR" sz="2800" b="1" baseline="30000" dirty="0"/>
              <a:t>BCT - KOMPETAN</a:t>
            </a:r>
          </a:p>
          <a:p>
            <a:r>
              <a:rPr lang="tr-TR" sz="2800" b="1" baseline="30000" dirty="0"/>
              <a:t>Koli </a:t>
            </a:r>
            <a:r>
              <a:rPr lang="tr-TR" sz="2800" b="1" baseline="30000" dirty="0" err="1"/>
              <a:t>BasmaTest</a:t>
            </a:r>
            <a:r>
              <a:rPr lang="tr-TR" sz="2800" b="1" baseline="30000" dirty="0"/>
              <a:t> Cihazı</a:t>
            </a:r>
          </a:p>
        </p:txBody>
      </p:sp>
      <p:sp>
        <p:nvSpPr>
          <p:cNvPr id="3" name="Metin kutusu 2">
            <a:extLst>
              <a:ext uri="{FF2B5EF4-FFF2-40B4-BE49-F238E27FC236}">
                <a16:creationId xmlns:a16="http://schemas.microsoft.com/office/drawing/2014/main" id="{75E05DA7-70C5-A048-085A-36FA4D6388D1}"/>
              </a:ext>
            </a:extLst>
          </p:cNvPr>
          <p:cNvSpPr txBox="1"/>
          <p:nvPr/>
        </p:nvSpPr>
        <p:spPr>
          <a:xfrm>
            <a:off x="394231" y="9670038"/>
            <a:ext cx="4031809" cy="235962"/>
          </a:xfrm>
          <a:prstGeom prst="rect">
            <a:avLst/>
          </a:prstGeom>
          <a:noFill/>
        </p:spPr>
        <p:txBody>
          <a:bodyPr wrap="none" rtlCol="0">
            <a:spAutoFit/>
          </a:bodyPr>
          <a:lstStyle/>
          <a:p>
            <a:r>
              <a:rPr lang="tr-TR" sz="1400" baseline="30000"/>
              <a:t>İkitelli OSB Mah. Metal-İş Sanayi Sitesi 4A Blok Sokak No:21 Başakşehir/İstanbul</a:t>
            </a:r>
            <a:endParaRPr lang="tr-TR" sz="1400" baseline="30000" dirty="0"/>
          </a:p>
        </p:txBody>
      </p:sp>
      <p:pic>
        <p:nvPicPr>
          <p:cNvPr id="6" name="Grafik 5" descr="Ev düz dolguyla">
            <a:extLst>
              <a:ext uri="{FF2B5EF4-FFF2-40B4-BE49-F238E27FC236}">
                <a16:creationId xmlns:a16="http://schemas.microsoft.com/office/drawing/2014/main" id="{A705CFA9-BBBC-3000-7F3F-5E580415266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6601" y="9642824"/>
            <a:ext cx="153212" cy="153212"/>
          </a:xfrm>
          <a:prstGeom prst="rect">
            <a:avLst/>
          </a:prstGeom>
        </p:spPr>
      </p:pic>
      <p:sp>
        <p:nvSpPr>
          <p:cNvPr id="19" name="Metin kutusu 18">
            <a:extLst>
              <a:ext uri="{FF2B5EF4-FFF2-40B4-BE49-F238E27FC236}">
                <a16:creationId xmlns:a16="http://schemas.microsoft.com/office/drawing/2014/main" id="{D5996420-2531-2EE0-1D85-5A173E01EA3B}"/>
              </a:ext>
            </a:extLst>
          </p:cNvPr>
          <p:cNvSpPr txBox="1"/>
          <p:nvPr/>
        </p:nvSpPr>
        <p:spPr>
          <a:xfrm>
            <a:off x="4716541" y="9173768"/>
            <a:ext cx="2323370" cy="338554"/>
          </a:xfrm>
          <a:prstGeom prst="rect">
            <a:avLst/>
          </a:prstGeom>
          <a:noFill/>
        </p:spPr>
        <p:txBody>
          <a:bodyPr wrap="square" rtlCol="0">
            <a:spAutoFit/>
          </a:bodyPr>
          <a:lstStyle/>
          <a:p>
            <a:r>
              <a:rPr lang="tr-TR" sz="2400" b="1" baseline="30000" dirty="0">
                <a:solidFill>
                  <a:srgbClr val="333D47"/>
                </a:solidFill>
              </a:rPr>
              <a:t>www.labomak.com.tr</a:t>
            </a:r>
          </a:p>
        </p:txBody>
      </p:sp>
      <p:sp>
        <p:nvSpPr>
          <p:cNvPr id="20" name="Metin kutusu 19">
            <a:extLst>
              <a:ext uri="{FF2B5EF4-FFF2-40B4-BE49-F238E27FC236}">
                <a16:creationId xmlns:a16="http://schemas.microsoft.com/office/drawing/2014/main" id="{A596B35B-6D1A-8746-DF96-53221D4B922F}"/>
              </a:ext>
            </a:extLst>
          </p:cNvPr>
          <p:cNvSpPr txBox="1"/>
          <p:nvPr/>
        </p:nvSpPr>
        <p:spPr>
          <a:xfrm>
            <a:off x="272601" y="9182721"/>
            <a:ext cx="3680048" cy="297517"/>
          </a:xfrm>
          <a:prstGeom prst="rect">
            <a:avLst/>
          </a:prstGeom>
          <a:noFill/>
        </p:spPr>
        <p:txBody>
          <a:bodyPr wrap="square" rtlCol="0">
            <a:spAutoFit/>
          </a:bodyPr>
          <a:lstStyle/>
          <a:p>
            <a:r>
              <a:rPr lang="tr-TR" sz="2000" b="1" baseline="30000" dirty="0">
                <a:solidFill>
                  <a:schemeClr val="bg1"/>
                </a:solidFill>
              </a:rPr>
              <a:t>   info@labomak.com.tr	          +90 212 438 18 26</a:t>
            </a:r>
          </a:p>
        </p:txBody>
      </p:sp>
      <p:pic>
        <p:nvPicPr>
          <p:cNvPr id="21" name="Grafik 20" descr="Alıcı düz dolguyla">
            <a:extLst>
              <a:ext uri="{FF2B5EF4-FFF2-40B4-BE49-F238E27FC236}">
                <a16:creationId xmlns:a16="http://schemas.microsoft.com/office/drawing/2014/main" id="{D9AF8361-3FF0-52F2-BCAE-C9595A20F4C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62709" y="9146776"/>
            <a:ext cx="189706" cy="189706"/>
          </a:xfrm>
          <a:prstGeom prst="rect">
            <a:avLst/>
          </a:prstGeom>
        </p:spPr>
      </p:pic>
      <p:pic>
        <p:nvPicPr>
          <p:cNvPr id="22" name="Grafik 21" descr="Zarf düz dolguyla">
            <a:extLst>
              <a:ext uri="{FF2B5EF4-FFF2-40B4-BE49-F238E27FC236}">
                <a16:creationId xmlns:a16="http://schemas.microsoft.com/office/drawing/2014/main" id="{144D8118-3CAE-B09C-5941-94891362823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28811" y="9162678"/>
            <a:ext cx="189706" cy="189706"/>
          </a:xfrm>
          <a:prstGeom prst="rect">
            <a:avLst/>
          </a:prstGeom>
        </p:spPr>
      </p:pic>
      <p:sp>
        <p:nvSpPr>
          <p:cNvPr id="10" name="Metin kutusu 9">
            <a:extLst>
              <a:ext uri="{FF2B5EF4-FFF2-40B4-BE49-F238E27FC236}">
                <a16:creationId xmlns:a16="http://schemas.microsoft.com/office/drawing/2014/main" id="{EA356AD5-3382-A684-FBE6-F3F1BA2E1AEB}"/>
              </a:ext>
            </a:extLst>
          </p:cNvPr>
          <p:cNvSpPr txBox="1"/>
          <p:nvPr/>
        </p:nvSpPr>
        <p:spPr>
          <a:xfrm>
            <a:off x="107802" y="6302085"/>
            <a:ext cx="2853993" cy="1200329"/>
          </a:xfrm>
          <a:prstGeom prst="rect">
            <a:avLst/>
          </a:prstGeom>
          <a:noFill/>
        </p:spPr>
        <p:txBody>
          <a:bodyPr wrap="square" rtlCol="0">
            <a:spAutoFit/>
          </a:bodyPr>
          <a:lstStyle/>
          <a:p>
            <a:r>
              <a:rPr lang="tr-TR" sz="1200" baseline="30000" dirty="0"/>
              <a:t>Anlık grafik çizimi</a:t>
            </a:r>
          </a:p>
          <a:p>
            <a:r>
              <a:rPr lang="tr-TR" sz="1200" baseline="30000" dirty="0"/>
              <a:t>Tüm birimlerde test imkanı</a:t>
            </a:r>
          </a:p>
          <a:p>
            <a:r>
              <a:rPr lang="tr-TR" sz="1200" baseline="30000" dirty="0"/>
              <a:t>Test raporunu PDF formatta kayıt</a:t>
            </a:r>
          </a:p>
          <a:p>
            <a:r>
              <a:rPr lang="tr-TR" sz="1200" baseline="30000" dirty="0"/>
              <a:t>10 numune ardışık test yapma ve istatistik</a:t>
            </a:r>
          </a:p>
          <a:p>
            <a:r>
              <a:rPr lang="tr-TR" sz="1200" baseline="30000" dirty="0"/>
              <a:t>Tek grafik üzerinde 10 teste kadar farklı renkte eğri bindirme</a:t>
            </a:r>
          </a:p>
          <a:p>
            <a:r>
              <a:rPr lang="tr-TR" sz="1200" baseline="30000" dirty="0"/>
              <a:t>Falcon Pro yazılımı satın alındığında </a:t>
            </a:r>
            <a:r>
              <a:rPr lang="tr-TR" sz="1200" baseline="30000" dirty="0" err="1"/>
              <a:t>extansometre</a:t>
            </a:r>
            <a:r>
              <a:rPr lang="tr-TR" sz="1200" baseline="30000" dirty="0"/>
              <a:t> bağlanabilir.</a:t>
            </a:r>
          </a:p>
          <a:p>
            <a:r>
              <a:rPr lang="tr-TR" sz="1200" baseline="30000" dirty="0"/>
              <a:t>Uzaktan masa üstü bağlantısı ile teknik yardım</a:t>
            </a:r>
          </a:p>
          <a:p>
            <a:r>
              <a:rPr lang="tr-TR" sz="1200" baseline="30000" dirty="0"/>
              <a:t>Test sonuçlarını kayıt etme</a:t>
            </a:r>
          </a:p>
          <a:p>
            <a:endParaRPr lang="tr-TR" sz="1200" baseline="30000" dirty="0"/>
          </a:p>
        </p:txBody>
      </p:sp>
      <p:pic>
        <p:nvPicPr>
          <p:cNvPr id="8" name="Resim 7">
            <a:extLst>
              <a:ext uri="{FF2B5EF4-FFF2-40B4-BE49-F238E27FC236}">
                <a16:creationId xmlns:a16="http://schemas.microsoft.com/office/drawing/2014/main" id="{2E1864C7-3303-BD9C-715F-00D827FADACB}"/>
              </a:ext>
            </a:extLst>
          </p:cNvPr>
          <p:cNvPicPr>
            <a:picLocks noChangeAspect="1"/>
          </p:cNvPicPr>
          <p:nvPr/>
        </p:nvPicPr>
        <p:blipFill>
          <a:blip r:embed="rId10"/>
          <a:stretch>
            <a:fillRect/>
          </a:stretch>
        </p:blipFill>
        <p:spPr>
          <a:xfrm>
            <a:off x="3165658" y="-23034"/>
            <a:ext cx="3692342" cy="2324970"/>
          </a:xfrm>
          <a:prstGeom prst="rect">
            <a:avLst/>
          </a:prstGeom>
        </p:spPr>
      </p:pic>
      <p:pic>
        <p:nvPicPr>
          <p:cNvPr id="9" name="Picture 1" descr="Labomak Falcon Yazılımı">
            <a:extLst>
              <a:ext uri="{FF2B5EF4-FFF2-40B4-BE49-F238E27FC236}">
                <a16:creationId xmlns:a16="http://schemas.microsoft.com/office/drawing/2014/main" id="{6A7D6559-EAAF-9718-E22E-FFC06ACE86C9}"/>
              </a:ext>
            </a:extLst>
          </p:cNvPr>
          <p:cNvPicPr>
            <a:picLocks noChangeAspect="1" noChangeArrowheads="1"/>
          </p:cNvPicPr>
          <p:nvPr/>
        </p:nvPicPr>
        <p:blipFill>
          <a:blip r:embed="rId11" r:link="rId12" cstate="print">
            <a:extLst>
              <a:ext uri="{28A0092B-C50C-407E-A947-70E740481C1C}">
                <a14:useLocalDpi xmlns:a14="http://schemas.microsoft.com/office/drawing/2010/main" val="0"/>
              </a:ext>
            </a:extLst>
          </a:blip>
          <a:srcRect/>
          <a:stretch>
            <a:fillRect/>
          </a:stretch>
        </p:blipFill>
        <p:spPr bwMode="auto">
          <a:xfrm>
            <a:off x="3921410" y="2321979"/>
            <a:ext cx="2936590" cy="15667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o 5">
            <a:extLst>
              <a:ext uri="{FF2B5EF4-FFF2-40B4-BE49-F238E27FC236}">
                <a16:creationId xmlns:a16="http://schemas.microsoft.com/office/drawing/2014/main" id="{B389357E-9622-176A-237B-1EB7B3BC739D}"/>
              </a:ext>
            </a:extLst>
          </p:cNvPr>
          <p:cNvGraphicFramePr>
            <a:graphicFrameLocks noGrp="1"/>
          </p:cNvGraphicFramePr>
          <p:nvPr>
            <p:extLst>
              <p:ext uri="{D42A27DB-BD31-4B8C-83A1-F6EECF244321}">
                <p14:modId xmlns:p14="http://schemas.microsoft.com/office/powerpoint/2010/main" val="2225972851"/>
              </p:ext>
            </p:extLst>
          </p:nvPr>
        </p:nvGraphicFramePr>
        <p:xfrm>
          <a:off x="156840" y="7773106"/>
          <a:ext cx="3739080" cy="914400"/>
        </p:xfrm>
        <a:graphic>
          <a:graphicData uri="http://schemas.openxmlformats.org/drawingml/2006/table">
            <a:tbl>
              <a:tblPr firstRow="1" bandRow="1">
                <a:tableStyleId>{C4B1156A-380E-4F78-BDF5-A606A8083BF9}</a:tableStyleId>
              </a:tblPr>
              <a:tblGrid>
                <a:gridCol w="612978">
                  <a:extLst>
                    <a:ext uri="{9D8B030D-6E8A-4147-A177-3AD203B41FA5}">
                      <a16:colId xmlns:a16="http://schemas.microsoft.com/office/drawing/2014/main" val="4031069622"/>
                    </a:ext>
                  </a:extLst>
                </a:gridCol>
                <a:gridCol w="719064">
                  <a:extLst>
                    <a:ext uri="{9D8B030D-6E8A-4147-A177-3AD203B41FA5}">
                      <a16:colId xmlns:a16="http://schemas.microsoft.com/office/drawing/2014/main" val="3517062081"/>
                    </a:ext>
                  </a:extLst>
                </a:gridCol>
                <a:gridCol w="743440">
                  <a:extLst>
                    <a:ext uri="{9D8B030D-6E8A-4147-A177-3AD203B41FA5}">
                      <a16:colId xmlns:a16="http://schemas.microsoft.com/office/drawing/2014/main" val="264167814"/>
                    </a:ext>
                  </a:extLst>
                </a:gridCol>
                <a:gridCol w="853127">
                  <a:extLst>
                    <a:ext uri="{9D8B030D-6E8A-4147-A177-3AD203B41FA5}">
                      <a16:colId xmlns:a16="http://schemas.microsoft.com/office/drawing/2014/main" val="1710997483"/>
                    </a:ext>
                  </a:extLst>
                </a:gridCol>
                <a:gridCol w="810471">
                  <a:extLst>
                    <a:ext uri="{9D8B030D-6E8A-4147-A177-3AD203B41FA5}">
                      <a16:colId xmlns:a16="http://schemas.microsoft.com/office/drawing/2014/main" val="2868517914"/>
                    </a:ext>
                  </a:extLst>
                </a:gridCol>
              </a:tblGrid>
              <a:tr h="177917">
                <a:tc>
                  <a:txBody>
                    <a:bodyPr/>
                    <a:lstStyle/>
                    <a:p>
                      <a:r>
                        <a:rPr lang="tr-TR" sz="600" dirty="0"/>
                        <a:t>Gövde</a:t>
                      </a:r>
                    </a:p>
                  </a:txBody>
                  <a:tcPr/>
                </a:tc>
                <a:tc>
                  <a:txBody>
                    <a:bodyPr/>
                    <a:lstStyle/>
                    <a:p>
                      <a:pPr algn="ctr"/>
                      <a:r>
                        <a:rPr lang="tr-TR" sz="600" dirty="0"/>
                        <a:t>40 x 40</a:t>
                      </a:r>
                    </a:p>
                  </a:txBody>
                  <a:tcPr/>
                </a:tc>
                <a:tc>
                  <a:txBody>
                    <a:bodyPr/>
                    <a:lstStyle/>
                    <a:p>
                      <a:pPr algn="ctr"/>
                      <a:r>
                        <a:rPr lang="tr-TR" sz="600" dirty="0"/>
                        <a:t>40 x 60</a:t>
                      </a:r>
                    </a:p>
                  </a:txBody>
                  <a:tcPr/>
                </a:tc>
                <a:tc>
                  <a:txBody>
                    <a:bodyPr/>
                    <a:lstStyle/>
                    <a:p>
                      <a:pPr algn="ctr"/>
                      <a:r>
                        <a:rPr lang="tr-TR" sz="600" dirty="0"/>
                        <a:t>80 x 80</a:t>
                      </a:r>
                    </a:p>
                  </a:txBody>
                  <a:tcPr/>
                </a:tc>
                <a:tc>
                  <a:txBody>
                    <a:bodyPr/>
                    <a:lstStyle/>
                    <a:p>
                      <a:pPr algn="ctr"/>
                      <a:r>
                        <a:rPr lang="tr-TR" sz="600" dirty="0"/>
                        <a:t>100 x 100</a:t>
                      </a:r>
                    </a:p>
                  </a:txBody>
                  <a:tcPr/>
                </a:tc>
                <a:extLst>
                  <a:ext uri="{0D108BD9-81ED-4DB2-BD59-A6C34878D82A}">
                    <a16:rowId xmlns:a16="http://schemas.microsoft.com/office/drawing/2014/main" val="670233632"/>
                  </a:ext>
                </a:extLst>
              </a:tr>
              <a:tr h="177917">
                <a:tc>
                  <a:txBody>
                    <a:bodyPr/>
                    <a:lstStyle/>
                    <a:p>
                      <a:r>
                        <a:rPr lang="tr-TR" sz="600" dirty="0"/>
                        <a:t>Yükseklik(cm)</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tr-TR" sz="600" dirty="0"/>
                        <a:t>104</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tr-TR" sz="600" dirty="0"/>
                        <a:t>104</a:t>
                      </a:r>
                    </a:p>
                  </a:txBody>
                  <a:tcPr/>
                </a:tc>
                <a:tc>
                  <a:txBody>
                    <a:bodyPr/>
                    <a:lstStyle/>
                    <a:p>
                      <a:pPr algn="ctr"/>
                      <a:r>
                        <a:rPr lang="tr-TR" sz="600" dirty="0"/>
                        <a:t>174</a:t>
                      </a:r>
                    </a:p>
                  </a:txBody>
                  <a:tcPr/>
                </a:tc>
                <a:tc>
                  <a:txBody>
                    <a:bodyPr/>
                    <a:lstStyle/>
                    <a:p>
                      <a:pPr algn="ctr"/>
                      <a:r>
                        <a:rPr lang="tr-TR" sz="600" dirty="0"/>
                        <a:t>174</a:t>
                      </a:r>
                    </a:p>
                  </a:txBody>
                  <a:tcPr/>
                </a:tc>
                <a:extLst>
                  <a:ext uri="{0D108BD9-81ED-4DB2-BD59-A6C34878D82A}">
                    <a16:rowId xmlns:a16="http://schemas.microsoft.com/office/drawing/2014/main" val="3427104574"/>
                  </a:ext>
                </a:extLst>
              </a:tr>
              <a:tr h="177917">
                <a:tc>
                  <a:txBody>
                    <a:bodyPr/>
                    <a:lstStyle/>
                    <a:p>
                      <a:r>
                        <a:rPr lang="tr-TR" sz="600" dirty="0"/>
                        <a:t>Genişlik(cm)</a:t>
                      </a:r>
                    </a:p>
                  </a:txBody>
                  <a:tcPr/>
                </a:tc>
                <a:tc>
                  <a:txBody>
                    <a:bodyPr/>
                    <a:lstStyle/>
                    <a:p>
                      <a:pPr algn="ctr"/>
                      <a:r>
                        <a:rPr lang="tr-TR" sz="600" dirty="0"/>
                        <a:t>74</a:t>
                      </a:r>
                    </a:p>
                  </a:txBody>
                  <a:tcPr/>
                </a:tc>
                <a:tc>
                  <a:txBody>
                    <a:bodyPr/>
                    <a:lstStyle/>
                    <a:p>
                      <a:pPr algn="ctr"/>
                      <a:r>
                        <a:rPr lang="tr-TR" sz="600" dirty="0"/>
                        <a:t>74</a:t>
                      </a:r>
                    </a:p>
                  </a:txBody>
                  <a:tcPr/>
                </a:tc>
                <a:tc>
                  <a:txBody>
                    <a:bodyPr/>
                    <a:lstStyle/>
                    <a:p>
                      <a:pPr algn="ctr"/>
                      <a:r>
                        <a:rPr lang="tr-TR" sz="600" dirty="0"/>
                        <a:t>122</a:t>
                      </a:r>
                    </a:p>
                  </a:txBody>
                  <a:tcPr/>
                </a:tc>
                <a:tc>
                  <a:txBody>
                    <a:bodyPr/>
                    <a:lstStyle/>
                    <a:p>
                      <a:pPr algn="ctr"/>
                      <a:r>
                        <a:rPr lang="tr-TR" sz="600" dirty="0"/>
                        <a:t>122</a:t>
                      </a:r>
                    </a:p>
                  </a:txBody>
                  <a:tcPr/>
                </a:tc>
                <a:extLst>
                  <a:ext uri="{0D108BD9-81ED-4DB2-BD59-A6C34878D82A}">
                    <a16:rowId xmlns:a16="http://schemas.microsoft.com/office/drawing/2014/main" val="4169955345"/>
                  </a:ext>
                </a:extLst>
              </a:tr>
              <a:tr h="177917">
                <a:tc>
                  <a:txBody>
                    <a:bodyPr/>
                    <a:lstStyle/>
                    <a:p>
                      <a:r>
                        <a:rPr lang="tr-TR" sz="600" dirty="0"/>
                        <a:t>Derinlik(cm)</a:t>
                      </a:r>
                    </a:p>
                  </a:txBody>
                  <a:tcPr/>
                </a:tc>
                <a:tc>
                  <a:txBody>
                    <a:bodyPr/>
                    <a:lstStyle/>
                    <a:p>
                      <a:pPr algn="ctr"/>
                      <a:r>
                        <a:rPr lang="tr-TR" sz="600" dirty="0"/>
                        <a:t>51</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tr-TR" sz="600" dirty="0"/>
                        <a:t>71</a:t>
                      </a:r>
                    </a:p>
                  </a:txBody>
                  <a:tcPr/>
                </a:tc>
                <a:tc>
                  <a:txBody>
                    <a:bodyPr/>
                    <a:lstStyle/>
                    <a:p>
                      <a:pPr algn="ctr"/>
                      <a:r>
                        <a:rPr lang="tr-TR" sz="600" dirty="0"/>
                        <a:t>80</a:t>
                      </a:r>
                    </a:p>
                  </a:txBody>
                  <a:tcPr/>
                </a:tc>
                <a:tc>
                  <a:txBody>
                    <a:bodyPr/>
                    <a:lstStyle/>
                    <a:p>
                      <a:pPr algn="ctr"/>
                      <a:r>
                        <a:rPr lang="tr-TR" sz="600"/>
                        <a:t>100</a:t>
                      </a:r>
                      <a:endParaRPr lang="tr-TR" sz="600" dirty="0"/>
                    </a:p>
                  </a:txBody>
                  <a:tcPr/>
                </a:tc>
                <a:extLst>
                  <a:ext uri="{0D108BD9-81ED-4DB2-BD59-A6C34878D82A}">
                    <a16:rowId xmlns:a16="http://schemas.microsoft.com/office/drawing/2014/main" val="1319921112"/>
                  </a:ext>
                </a:extLst>
              </a:tr>
              <a:tr h="177917">
                <a:tc>
                  <a:txBody>
                    <a:bodyPr/>
                    <a:lstStyle/>
                    <a:p>
                      <a:r>
                        <a:rPr lang="tr-TR" sz="600" dirty="0"/>
                        <a:t>Ağırlık(kg)</a:t>
                      </a:r>
                    </a:p>
                  </a:txBody>
                  <a:tcPr/>
                </a:tc>
                <a:tc>
                  <a:txBody>
                    <a:bodyPr/>
                    <a:lstStyle/>
                    <a:p>
                      <a:pPr algn="ctr"/>
                      <a:r>
                        <a:rPr lang="tr-TR" sz="600" dirty="0"/>
                        <a:t>50-75</a:t>
                      </a:r>
                    </a:p>
                  </a:txBody>
                  <a:tcPr/>
                </a:tc>
                <a:tc>
                  <a:txBody>
                    <a:bodyPr/>
                    <a:lstStyle/>
                    <a:p>
                      <a:pPr algn="ctr"/>
                      <a:r>
                        <a:rPr lang="tr-TR" sz="600" dirty="0"/>
                        <a:t>50-75</a:t>
                      </a:r>
                    </a:p>
                  </a:txBody>
                  <a:tcPr/>
                </a:tc>
                <a:tc>
                  <a:txBody>
                    <a:bodyPr/>
                    <a:lstStyle/>
                    <a:p>
                      <a:pPr algn="ctr"/>
                      <a:r>
                        <a:rPr lang="tr-TR" sz="600" dirty="0"/>
                        <a:t>50-75</a:t>
                      </a:r>
                    </a:p>
                  </a:txBody>
                  <a:tcPr/>
                </a:tc>
                <a:tc>
                  <a:txBody>
                    <a:bodyPr/>
                    <a:lstStyle/>
                    <a:p>
                      <a:pPr marL="0" algn="ctr" defTabSz="685800" rtl="0" eaLnBrk="1" latinLnBrk="0" hangingPunct="1"/>
                      <a:r>
                        <a:rPr lang="tr-TR" sz="600" kern="1200" dirty="0">
                          <a:solidFill>
                            <a:schemeClr val="dk1"/>
                          </a:solidFill>
                          <a:latin typeface="+mn-lt"/>
                          <a:ea typeface="+mn-ea"/>
                          <a:cs typeface="+mn-cs"/>
                        </a:rPr>
                        <a:t>50-75</a:t>
                      </a:r>
                    </a:p>
                  </a:txBody>
                  <a:tcPr/>
                </a:tc>
                <a:extLst>
                  <a:ext uri="{0D108BD9-81ED-4DB2-BD59-A6C34878D82A}">
                    <a16:rowId xmlns:a16="http://schemas.microsoft.com/office/drawing/2014/main" val="2798951242"/>
                  </a:ext>
                </a:extLst>
              </a:tr>
            </a:tbl>
          </a:graphicData>
        </a:graphic>
      </p:graphicFrame>
      <p:sp>
        <p:nvSpPr>
          <p:cNvPr id="14" name="Metin kutusu 13">
            <a:extLst>
              <a:ext uri="{FF2B5EF4-FFF2-40B4-BE49-F238E27FC236}">
                <a16:creationId xmlns:a16="http://schemas.microsoft.com/office/drawing/2014/main" id="{E15E9912-8F9C-F665-218B-E581BD7256ED}"/>
              </a:ext>
            </a:extLst>
          </p:cNvPr>
          <p:cNvSpPr txBox="1"/>
          <p:nvPr/>
        </p:nvSpPr>
        <p:spPr>
          <a:xfrm>
            <a:off x="107802" y="3594034"/>
            <a:ext cx="7323308" cy="2431435"/>
          </a:xfrm>
          <a:prstGeom prst="rect">
            <a:avLst/>
          </a:prstGeom>
          <a:noFill/>
        </p:spPr>
        <p:txBody>
          <a:bodyPr wrap="square" rtlCol="0">
            <a:spAutoFit/>
          </a:bodyPr>
          <a:lstStyle/>
          <a:p>
            <a:pPr algn="just"/>
            <a:r>
              <a:rPr lang="tr-TR" sz="1200" b="1" baseline="30000" dirty="0">
                <a:solidFill>
                  <a:srgbClr val="FBBC3A"/>
                </a:solidFill>
              </a:rPr>
              <a:t>TEKNİK ÖZELLİKLER</a:t>
            </a:r>
            <a:endParaRPr lang="tr-TR" sz="1200" baseline="30000" dirty="0"/>
          </a:p>
          <a:p>
            <a:pPr marL="171450" indent="-171450" fontAlgn="base">
              <a:buFont typeface="Arial" panose="020B0604020202020204" pitchFamily="34" charset="0"/>
              <a:buChar char="•"/>
            </a:pPr>
            <a:r>
              <a:rPr lang="tr-TR" sz="1200" baseline="30000" dirty="0"/>
              <a:t>A.C. Servo motor kontrollü sistem</a:t>
            </a:r>
          </a:p>
          <a:p>
            <a:pPr marL="171450" indent="-171450" fontAlgn="base">
              <a:buFont typeface="Arial" panose="020B0604020202020204" pitchFamily="34" charset="0"/>
              <a:buChar char="•"/>
            </a:pPr>
            <a:r>
              <a:rPr lang="tr-TR" sz="1200" baseline="30000" dirty="0"/>
              <a:t>0,01mm hareket duyarlılığı </a:t>
            </a:r>
          </a:p>
          <a:p>
            <a:pPr marL="171450" indent="-171450" fontAlgn="base">
              <a:buFont typeface="Arial" panose="020B0604020202020204" pitchFamily="34" charset="0"/>
              <a:buChar char="•"/>
            </a:pPr>
            <a:r>
              <a:rPr lang="tr-TR" sz="1200" baseline="30000" dirty="0"/>
              <a:t>Kuvvet duyarlılığı ± %0,5</a:t>
            </a:r>
          </a:p>
          <a:p>
            <a:pPr marL="171450" indent="-171450" fontAlgn="base">
              <a:buFont typeface="Arial" panose="020B0604020202020204" pitchFamily="34" charset="0"/>
              <a:buChar char="•"/>
            </a:pPr>
            <a:r>
              <a:rPr lang="tr-TR" sz="1200" baseline="30000" dirty="0"/>
              <a:t>Bakım istemeyen paslanmaz hareket sistemi</a:t>
            </a:r>
          </a:p>
          <a:p>
            <a:pPr marL="171450" indent="-171450" fontAlgn="base">
              <a:buFont typeface="Arial" panose="020B0604020202020204" pitchFamily="34" charset="0"/>
              <a:buChar char="•"/>
            </a:pPr>
            <a:r>
              <a:rPr lang="tr-TR" sz="1200" baseline="30000" dirty="0"/>
              <a:t>Bilgisayar ve yazıcı bağlantısı </a:t>
            </a:r>
          </a:p>
          <a:p>
            <a:pPr marL="171450" indent="-171450" fontAlgn="base">
              <a:buFont typeface="Arial" panose="020B0604020202020204" pitchFamily="34" charset="0"/>
              <a:buChar char="•"/>
            </a:pPr>
            <a:r>
              <a:rPr lang="tr-TR" sz="1200" baseline="30000" dirty="0"/>
              <a:t>Acil durdurma butonu</a:t>
            </a:r>
          </a:p>
          <a:p>
            <a:pPr marL="171450" indent="-171450" fontAlgn="base">
              <a:buFont typeface="Arial" panose="020B0604020202020204" pitchFamily="34" charset="0"/>
              <a:buChar char="•"/>
            </a:pPr>
            <a:r>
              <a:rPr lang="tr-TR" sz="1200" baseline="30000" dirty="0"/>
              <a:t>Voltaj/Güç 220V</a:t>
            </a:r>
          </a:p>
          <a:p>
            <a:pPr marL="171450" indent="-171450" fontAlgn="base">
              <a:buFont typeface="Arial" panose="020B0604020202020204" pitchFamily="34" charset="0"/>
              <a:buChar char="•"/>
            </a:pPr>
            <a:r>
              <a:rPr lang="tr-TR" sz="1200" baseline="30000" dirty="0"/>
              <a:t>Otomatik hızlı geri dönüş</a:t>
            </a:r>
          </a:p>
          <a:p>
            <a:pPr marL="171450" indent="-171450" fontAlgn="base">
              <a:buFont typeface="Arial" panose="020B0604020202020204" pitchFamily="34" charset="0"/>
              <a:buChar char="•"/>
            </a:pPr>
            <a:r>
              <a:rPr lang="tr-TR" sz="1200" baseline="30000" dirty="0"/>
              <a:t>İstenilen mesafe arası çalışma</a:t>
            </a:r>
          </a:p>
          <a:p>
            <a:pPr marL="171450" indent="-171450" fontAlgn="base">
              <a:buFont typeface="Arial" panose="020B0604020202020204" pitchFamily="34" charset="0"/>
              <a:buChar char="•"/>
            </a:pPr>
            <a:r>
              <a:rPr lang="tr-TR" sz="1200" baseline="30000" dirty="0" err="1"/>
              <a:t>Kgf</a:t>
            </a:r>
            <a:r>
              <a:rPr lang="tr-TR" sz="1200" baseline="30000" dirty="0"/>
              <a:t>. - N- kN seçme özelliği</a:t>
            </a:r>
          </a:p>
          <a:p>
            <a:pPr marL="171450" indent="-171450" fontAlgn="base">
              <a:buFont typeface="Arial" panose="020B0604020202020204" pitchFamily="34" charset="0"/>
              <a:buChar char="•"/>
            </a:pPr>
            <a:r>
              <a:rPr lang="tr-TR" sz="1200" baseline="30000" dirty="0"/>
              <a:t>Çökme değerini otomatik bulma özelliği</a:t>
            </a:r>
          </a:p>
          <a:p>
            <a:pPr marL="171450" indent="-171450" fontAlgn="base">
              <a:buFont typeface="Arial" panose="020B0604020202020204" pitchFamily="34" charset="0"/>
              <a:buChar char="•"/>
            </a:pPr>
            <a:r>
              <a:rPr lang="tr-TR" sz="1200" baseline="30000" dirty="0"/>
              <a:t>Kalibrasyon sınıfı: 0.5 sınıf</a:t>
            </a:r>
          </a:p>
          <a:p>
            <a:pPr marL="171450" indent="-171450" fontAlgn="base">
              <a:buFont typeface="Arial" panose="020B0604020202020204" pitchFamily="34" charset="0"/>
              <a:buChar char="•"/>
            </a:pPr>
            <a:r>
              <a:rPr lang="tr-TR" sz="1200" baseline="30000" dirty="0"/>
              <a:t>Farklı basma ve çekme aparatları</a:t>
            </a:r>
          </a:p>
          <a:p>
            <a:pPr marL="171450" indent="-171450" fontAlgn="base">
              <a:buFont typeface="Arial" panose="020B0604020202020204" pitchFamily="34" charset="0"/>
              <a:buChar char="•"/>
            </a:pPr>
            <a:r>
              <a:rPr lang="tr-TR" sz="1200" baseline="30000" dirty="0"/>
              <a:t>Düşük veya yüksek kapasiteli ek yük hücreleri ilave edilerek istenilen aralıklarda yüksek hassasiyet</a:t>
            </a:r>
          </a:p>
          <a:p>
            <a:pPr marL="171450" indent="-171450" fontAlgn="base">
              <a:buFont typeface="Arial" panose="020B0604020202020204" pitchFamily="34" charset="0"/>
              <a:buChar char="•"/>
            </a:pPr>
            <a:r>
              <a:rPr lang="tr-TR" sz="1200" baseline="30000" dirty="0"/>
              <a:t>Tamamen müşteri odaklı aksesuar ve fikstürler.</a:t>
            </a:r>
          </a:p>
          <a:p>
            <a:pPr marL="171450" indent="-171450" fontAlgn="base">
              <a:buFont typeface="Arial" panose="020B0604020202020204" pitchFamily="34" charset="0"/>
              <a:buChar char="•"/>
            </a:pPr>
            <a:r>
              <a:rPr lang="tr-TR" sz="1200" baseline="30000" dirty="0"/>
              <a:t>Özel test metotları</a:t>
            </a:r>
          </a:p>
          <a:p>
            <a:pPr marL="171450" indent="-171450" fontAlgn="base">
              <a:buFont typeface="Arial" panose="020B0604020202020204" pitchFamily="34" charset="0"/>
              <a:buChar char="•"/>
            </a:pPr>
            <a:r>
              <a:rPr lang="tr-TR" sz="1200" baseline="30000" dirty="0"/>
              <a:t>Kullanıcı isteğine göre yükte bekleme tekrar adetli sıkıştırma deformasyon hesaplama özel program yazılım imkanı</a:t>
            </a:r>
          </a:p>
          <a:p>
            <a:pPr marL="171450" indent="-171450" fontAlgn="base">
              <a:buFont typeface="Arial" panose="020B0604020202020204" pitchFamily="34" charset="0"/>
              <a:buChar char="•"/>
            </a:pPr>
            <a:r>
              <a:rPr lang="tr-TR" sz="1200" baseline="30000" dirty="0"/>
              <a:t>4,3" dokunmatik ekranlı manuel veya tam bilgisayar kontrollü modeller</a:t>
            </a:r>
          </a:p>
        </p:txBody>
      </p:sp>
      <p:sp>
        <p:nvSpPr>
          <p:cNvPr id="5" name="Metin kutusu 4">
            <a:extLst>
              <a:ext uri="{FF2B5EF4-FFF2-40B4-BE49-F238E27FC236}">
                <a16:creationId xmlns:a16="http://schemas.microsoft.com/office/drawing/2014/main" id="{A8857CFE-4763-FF5A-D427-6AE1703A0D6D}"/>
              </a:ext>
            </a:extLst>
          </p:cNvPr>
          <p:cNvSpPr txBox="1"/>
          <p:nvPr/>
        </p:nvSpPr>
        <p:spPr>
          <a:xfrm>
            <a:off x="2964725" y="6322128"/>
            <a:ext cx="3715554" cy="954107"/>
          </a:xfrm>
          <a:prstGeom prst="rect">
            <a:avLst/>
          </a:prstGeom>
          <a:noFill/>
        </p:spPr>
        <p:txBody>
          <a:bodyPr wrap="square">
            <a:spAutoFit/>
          </a:bodyPr>
          <a:lstStyle/>
          <a:p>
            <a:r>
              <a:rPr lang="tr-TR" sz="1200" baseline="30000" dirty="0"/>
              <a:t>Otomatik veri tabanı yedekleme</a:t>
            </a:r>
          </a:p>
          <a:p>
            <a:r>
              <a:rPr lang="tr-TR" sz="1200" baseline="30000" dirty="0"/>
              <a:t>Şifre ile programa giriş</a:t>
            </a:r>
          </a:p>
          <a:p>
            <a:r>
              <a:rPr lang="tr-TR" sz="1200" baseline="30000" dirty="0"/>
              <a:t>Yönetici ayarları / personel yetki atama belirleme</a:t>
            </a:r>
          </a:p>
          <a:p>
            <a:r>
              <a:rPr lang="tr-TR" sz="1200" baseline="30000" dirty="0"/>
              <a:t>Sonuçları </a:t>
            </a:r>
            <a:r>
              <a:rPr lang="tr-TR" sz="1200" baseline="30000" dirty="0" err="1"/>
              <a:t>excel</a:t>
            </a:r>
            <a:r>
              <a:rPr lang="tr-TR" sz="1200" baseline="30000" dirty="0"/>
              <a:t> formatında kayıt</a:t>
            </a:r>
          </a:p>
          <a:p>
            <a:r>
              <a:rPr lang="tr-TR" sz="1200" baseline="30000" dirty="0"/>
              <a:t>Ekstansometre bağlantısı</a:t>
            </a:r>
          </a:p>
          <a:p>
            <a:r>
              <a:rPr lang="tr-TR" sz="1200" baseline="30000" dirty="0"/>
              <a:t>Özel test metodu tanımlama  </a:t>
            </a:r>
          </a:p>
          <a:p>
            <a:r>
              <a:rPr lang="tr-TR" sz="1200" baseline="30000" dirty="0"/>
              <a:t>Numuneye özel test tanımlama. oluşturma ve çağırma</a:t>
            </a:r>
          </a:p>
        </p:txBody>
      </p:sp>
      <p:sp>
        <p:nvSpPr>
          <p:cNvPr id="11" name="Metin kutusu 10">
            <a:extLst>
              <a:ext uri="{FF2B5EF4-FFF2-40B4-BE49-F238E27FC236}">
                <a16:creationId xmlns:a16="http://schemas.microsoft.com/office/drawing/2014/main" id="{214C5977-971D-613F-88EE-98BECCDBF522}"/>
              </a:ext>
            </a:extLst>
          </p:cNvPr>
          <p:cNvSpPr txBox="1"/>
          <p:nvPr/>
        </p:nvSpPr>
        <p:spPr>
          <a:xfrm>
            <a:off x="1565491" y="6074849"/>
            <a:ext cx="1594435" cy="215444"/>
          </a:xfrm>
          <a:prstGeom prst="rect">
            <a:avLst/>
          </a:prstGeom>
          <a:noFill/>
        </p:spPr>
        <p:txBody>
          <a:bodyPr wrap="square">
            <a:spAutoFit/>
          </a:bodyPr>
          <a:lstStyle/>
          <a:p>
            <a:pPr algn="just"/>
            <a:r>
              <a:rPr lang="tr-TR" sz="1200" b="1" baseline="30000" dirty="0">
                <a:solidFill>
                  <a:srgbClr val="FBBC3A"/>
                </a:solidFill>
              </a:rPr>
              <a:t>STANDART FALCON PRO YAZILIMI </a:t>
            </a:r>
          </a:p>
        </p:txBody>
      </p:sp>
      <p:sp>
        <p:nvSpPr>
          <p:cNvPr id="4" name="Metin kutusu 3">
            <a:extLst>
              <a:ext uri="{FF2B5EF4-FFF2-40B4-BE49-F238E27FC236}">
                <a16:creationId xmlns:a16="http://schemas.microsoft.com/office/drawing/2014/main" id="{71FE7065-0F9E-7860-D5AD-7A02BF75BFEB}"/>
              </a:ext>
            </a:extLst>
          </p:cNvPr>
          <p:cNvSpPr txBox="1"/>
          <p:nvPr/>
        </p:nvSpPr>
        <p:spPr>
          <a:xfrm>
            <a:off x="107802" y="7441243"/>
            <a:ext cx="5475122" cy="338554"/>
          </a:xfrm>
          <a:prstGeom prst="rect">
            <a:avLst/>
          </a:prstGeom>
          <a:noFill/>
        </p:spPr>
        <p:txBody>
          <a:bodyPr wrap="square">
            <a:spAutoFit/>
          </a:bodyPr>
          <a:lstStyle/>
          <a:p>
            <a:r>
              <a:rPr lang="tr-TR" sz="1200" baseline="30000" dirty="0"/>
              <a:t>40x40 &amp; 40x60 MODELLER İÇİN </a:t>
            </a:r>
            <a:r>
              <a:rPr lang="tr-TR" sz="1200" baseline="30000" dirty="0" err="1"/>
              <a:t>BCT’den</a:t>
            </a:r>
            <a:r>
              <a:rPr lang="tr-TR" sz="1200" baseline="30000" dirty="0"/>
              <a:t> ECT ye çevirme plakası istenir ise ücretsiz olarak sağlanabilir. Bu durumda ECT testi yapabilmeniz için Kompetan seriyi veya Pro yazılım opsiyonunu tercih etmeniz gerekmektedir.</a:t>
            </a:r>
          </a:p>
        </p:txBody>
      </p:sp>
      <p:pic>
        <p:nvPicPr>
          <p:cNvPr id="7" name="Resim 6">
            <a:extLst>
              <a:ext uri="{FF2B5EF4-FFF2-40B4-BE49-F238E27FC236}">
                <a16:creationId xmlns:a16="http://schemas.microsoft.com/office/drawing/2014/main" id="{9086E09E-B9D7-DBC0-38F6-85646DFF9CA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459663" y="425762"/>
            <a:ext cx="971200" cy="971200"/>
          </a:xfrm>
          <a:prstGeom prst="rect">
            <a:avLst/>
          </a:prstGeom>
        </p:spPr>
      </p:pic>
    </p:spTree>
    <p:extLst>
      <p:ext uri="{BB962C8B-B14F-4D97-AF65-F5344CB8AC3E}">
        <p14:creationId xmlns:p14="http://schemas.microsoft.com/office/powerpoint/2010/main" val="2601674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4" name="Picture 2" descr="compression test machine">
            <a:hlinkClick r:id="rId3"/>
            <a:extLst>
              <a:ext uri="{FF2B5EF4-FFF2-40B4-BE49-F238E27FC236}">
                <a16:creationId xmlns:a16="http://schemas.microsoft.com/office/drawing/2014/main" id="{0CD5960E-B52E-31DA-A353-F841D96B85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801" y="1491117"/>
            <a:ext cx="5638398" cy="5400600"/>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a:extLst>
              <a:ext uri="{FF2B5EF4-FFF2-40B4-BE49-F238E27FC236}">
                <a16:creationId xmlns:a16="http://schemas.microsoft.com/office/drawing/2014/main" id="{2194C7DB-9C68-C749-FE92-A2A54A2B53AB}"/>
              </a:ext>
            </a:extLst>
          </p:cNvPr>
          <p:cNvSpPr txBox="1"/>
          <p:nvPr/>
        </p:nvSpPr>
        <p:spPr>
          <a:xfrm>
            <a:off x="609801" y="6891717"/>
            <a:ext cx="5638397" cy="646331"/>
          </a:xfrm>
          <a:prstGeom prst="rect">
            <a:avLst/>
          </a:prstGeom>
          <a:noFill/>
        </p:spPr>
        <p:txBody>
          <a:bodyPr wrap="square">
            <a:spAutoFit/>
          </a:bodyPr>
          <a:lstStyle/>
          <a:p>
            <a:r>
              <a:rPr lang="tr-TR" i="1" dirty="0"/>
              <a:t>Koli basma test cihazlarımız farklı ebatlarda koli tipler için farklı kapasite ve platformlarda imal edilmektedir.</a:t>
            </a:r>
            <a:endParaRPr lang="tr-TR" dirty="0"/>
          </a:p>
        </p:txBody>
      </p:sp>
      <p:sp>
        <p:nvSpPr>
          <p:cNvPr id="2" name="Metin kutusu 1">
            <a:extLst>
              <a:ext uri="{FF2B5EF4-FFF2-40B4-BE49-F238E27FC236}">
                <a16:creationId xmlns:a16="http://schemas.microsoft.com/office/drawing/2014/main" id="{9709E288-75DA-B099-63C2-54ABE06C3DD7}"/>
              </a:ext>
            </a:extLst>
          </p:cNvPr>
          <p:cNvSpPr txBox="1"/>
          <p:nvPr/>
        </p:nvSpPr>
        <p:spPr>
          <a:xfrm>
            <a:off x="4716541" y="9173768"/>
            <a:ext cx="2323370" cy="338554"/>
          </a:xfrm>
          <a:prstGeom prst="rect">
            <a:avLst/>
          </a:prstGeom>
          <a:noFill/>
        </p:spPr>
        <p:txBody>
          <a:bodyPr wrap="square" rtlCol="0">
            <a:spAutoFit/>
          </a:bodyPr>
          <a:lstStyle/>
          <a:p>
            <a:r>
              <a:rPr lang="tr-TR" sz="2400" b="1" baseline="30000" dirty="0">
                <a:solidFill>
                  <a:srgbClr val="333D47"/>
                </a:solidFill>
              </a:rPr>
              <a:t>www.labomak.com.tr</a:t>
            </a:r>
          </a:p>
        </p:txBody>
      </p:sp>
      <p:sp>
        <p:nvSpPr>
          <p:cNvPr id="3" name="Metin kutusu 2">
            <a:extLst>
              <a:ext uri="{FF2B5EF4-FFF2-40B4-BE49-F238E27FC236}">
                <a16:creationId xmlns:a16="http://schemas.microsoft.com/office/drawing/2014/main" id="{73B31518-FAB2-D262-7F33-37C5B6EC580A}"/>
              </a:ext>
            </a:extLst>
          </p:cNvPr>
          <p:cNvSpPr txBox="1"/>
          <p:nvPr/>
        </p:nvSpPr>
        <p:spPr>
          <a:xfrm>
            <a:off x="272601" y="9182721"/>
            <a:ext cx="3680048" cy="297517"/>
          </a:xfrm>
          <a:prstGeom prst="rect">
            <a:avLst/>
          </a:prstGeom>
          <a:noFill/>
        </p:spPr>
        <p:txBody>
          <a:bodyPr wrap="square" rtlCol="0">
            <a:spAutoFit/>
          </a:bodyPr>
          <a:lstStyle/>
          <a:p>
            <a:r>
              <a:rPr lang="tr-TR" sz="2000" b="1" baseline="30000" dirty="0">
                <a:solidFill>
                  <a:schemeClr val="bg1"/>
                </a:solidFill>
              </a:rPr>
              <a:t>   info@labomak.com.tr	          +90 212 438 18 26</a:t>
            </a:r>
          </a:p>
        </p:txBody>
      </p:sp>
      <p:pic>
        <p:nvPicPr>
          <p:cNvPr id="5" name="Grafik 4" descr="Alıcı düz dolguyla">
            <a:extLst>
              <a:ext uri="{FF2B5EF4-FFF2-40B4-BE49-F238E27FC236}">
                <a16:creationId xmlns:a16="http://schemas.microsoft.com/office/drawing/2014/main" id="{A92E5B3F-17B9-F8F3-3639-85CFEE82F29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62709" y="9146776"/>
            <a:ext cx="189706" cy="189706"/>
          </a:xfrm>
          <a:prstGeom prst="rect">
            <a:avLst/>
          </a:prstGeom>
        </p:spPr>
      </p:pic>
      <p:pic>
        <p:nvPicPr>
          <p:cNvPr id="7" name="Grafik 6" descr="Zarf düz dolguyla">
            <a:extLst>
              <a:ext uri="{FF2B5EF4-FFF2-40B4-BE49-F238E27FC236}">
                <a16:creationId xmlns:a16="http://schemas.microsoft.com/office/drawing/2014/main" id="{C87D4C40-D130-9EAB-FB77-C891226F1EE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8811" y="9162678"/>
            <a:ext cx="189706" cy="189706"/>
          </a:xfrm>
          <a:prstGeom prst="rect">
            <a:avLst/>
          </a:prstGeom>
        </p:spPr>
      </p:pic>
      <p:sp>
        <p:nvSpPr>
          <p:cNvPr id="8" name="Metin kutusu 7">
            <a:extLst>
              <a:ext uri="{FF2B5EF4-FFF2-40B4-BE49-F238E27FC236}">
                <a16:creationId xmlns:a16="http://schemas.microsoft.com/office/drawing/2014/main" id="{1FA3548B-C598-F638-0182-E4F7B8B0A19D}"/>
              </a:ext>
            </a:extLst>
          </p:cNvPr>
          <p:cNvSpPr txBox="1"/>
          <p:nvPr/>
        </p:nvSpPr>
        <p:spPr>
          <a:xfrm>
            <a:off x="394231" y="9670038"/>
            <a:ext cx="4031809" cy="235962"/>
          </a:xfrm>
          <a:prstGeom prst="rect">
            <a:avLst/>
          </a:prstGeom>
          <a:noFill/>
        </p:spPr>
        <p:txBody>
          <a:bodyPr wrap="none" rtlCol="0">
            <a:spAutoFit/>
          </a:bodyPr>
          <a:lstStyle/>
          <a:p>
            <a:r>
              <a:rPr lang="tr-TR" sz="1400" baseline="30000"/>
              <a:t>İkitelli OSB Mah. Metal-İş Sanayi Sitesi 4A Blok Sokak No:21 Başakşehir/İstanbul</a:t>
            </a:r>
            <a:endParaRPr lang="tr-TR" sz="1400" baseline="30000" dirty="0"/>
          </a:p>
        </p:txBody>
      </p:sp>
      <p:pic>
        <p:nvPicPr>
          <p:cNvPr id="9" name="Grafik 8" descr="Ev düz dolguyla">
            <a:extLst>
              <a:ext uri="{FF2B5EF4-FFF2-40B4-BE49-F238E27FC236}">
                <a16:creationId xmlns:a16="http://schemas.microsoft.com/office/drawing/2014/main" id="{85E39919-5B02-C3A3-EB88-7CB6864092D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66601" y="9642824"/>
            <a:ext cx="153212" cy="153212"/>
          </a:xfrm>
          <a:prstGeom prst="rect">
            <a:avLst/>
          </a:prstGeom>
        </p:spPr>
      </p:pic>
      <p:pic>
        <p:nvPicPr>
          <p:cNvPr id="10" name="Resim 9">
            <a:extLst>
              <a:ext uri="{FF2B5EF4-FFF2-40B4-BE49-F238E27FC236}">
                <a16:creationId xmlns:a16="http://schemas.microsoft.com/office/drawing/2014/main" id="{0DC60BA0-2CBA-3973-8F63-06F862E6B2E2}"/>
              </a:ext>
            </a:extLst>
          </p:cNvPr>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171649" y="183559"/>
            <a:ext cx="1450800" cy="1029600"/>
          </a:xfrm>
          <a:prstGeom prst="rect">
            <a:avLst/>
          </a:prstGeom>
        </p:spPr>
      </p:pic>
    </p:spTree>
    <p:extLst>
      <p:ext uri="{BB962C8B-B14F-4D97-AF65-F5344CB8AC3E}">
        <p14:creationId xmlns:p14="http://schemas.microsoft.com/office/powerpoint/2010/main" val="3128774397"/>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587</TotalTime>
  <Words>764</Words>
  <Application>Microsoft Office PowerPoint</Application>
  <PresentationFormat>A4 Kağıt (210x297 mm)</PresentationFormat>
  <Paragraphs>102</Paragraphs>
  <Slides>3</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vt:i4>
      </vt:variant>
    </vt:vector>
  </HeadingPairs>
  <TitlesOfParts>
    <vt:vector size="8" baseType="lpstr">
      <vt:lpstr>Arial</vt:lpstr>
      <vt:lpstr>Arial Black</vt:lpstr>
      <vt:lpstr>Calibri</vt:lpstr>
      <vt:lpstr>Calibri Light</vt:lpstr>
      <vt:lpstr>Office Teması</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Pazarlama</dc:creator>
  <cp:lastModifiedBy>LABOMAK MAKİNE</cp:lastModifiedBy>
  <cp:revision>61</cp:revision>
  <dcterms:created xsi:type="dcterms:W3CDTF">2024-03-21T10:24:13Z</dcterms:created>
  <dcterms:modified xsi:type="dcterms:W3CDTF">2025-09-30T13:48:47Z</dcterms:modified>
</cp:coreProperties>
</file>