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60" r:id="rId4"/>
  </p:sldIdLst>
  <p:sldSz cx="6858000" cy="9906000" type="A4"/>
  <p:notesSz cx="6858000" cy="9144000"/>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3A"/>
    <a:srgbClr val="333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609A3-057A-4CF4-BCE1-648244F5186A}" type="datetimeFigureOut">
              <a:rPr lang="en-GB" smtClean="0"/>
              <a:t>01/10/2024</a:t>
            </a:fld>
            <a:endParaRPr lang="en-GB"/>
          </a:p>
        </p:txBody>
      </p:sp>
      <p:sp>
        <p:nvSpPr>
          <p:cNvPr id="4" name="Slayt Görüntüsü Yer Tutucusu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03101-EA91-4855-97DA-042F95B3933A}" type="slidenum">
              <a:rPr lang="en-GB" smtClean="0"/>
              <a:t>‹#›</a:t>
            </a:fld>
            <a:endParaRPr lang="en-GB"/>
          </a:p>
        </p:txBody>
      </p:sp>
    </p:spTree>
    <p:extLst>
      <p:ext uri="{BB962C8B-B14F-4D97-AF65-F5344CB8AC3E}">
        <p14:creationId xmlns:p14="http://schemas.microsoft.com/office/powerpoint/2010/main" val="271357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34203101-EA91-4855-97DA-042F95B3933A}" type="slidenum">
              <a:rPr lang="en-GB" smtClean="0"/>
              <a:t>1</a:t>
            </a:fld>
            <a:endParaRPr lang="en-GB"/>
          </a:p>
        </p:txBody>
      </p:sp>
    </p:spTree>
    <p:extLst>
      <p:ext uri="{BB962C8B-B14F-4D97-AF65-F5344CB8AC3E}">
        <p14:creationId xmlns:p14="http://schemas.microsoft.com/office/powerpoint/2010/main" val="206617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1.10.2024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7917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1.10.2024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0816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1.10.2024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2851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F245EE6-AC77-4E64-A51A-C97B2E002EEF}" type="datetimeFigureOut">
              <a:rPr lang="tr-TR" smtClean="0"/>
              <a:t>1.10.2024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3919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F245EE6-AC77-4E64-A51A-C97B2E002EEF}" type="datetimeFigureOut">
              <a:rPr lang="tr-TR" smtClean="0"/>
              <a:t>1.10.2024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9084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F245EE6-AC77-4E64-A51A-C97B2E002EEF}" type="datetimeFigureOut">
              <a:rPr lang="tr-TR" smtClean="0"/>
              <a:t>1.10.2024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398208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F245EE6-AC77-4E64-A51A-C97B2E002EEF}" type="datetimeFigureOut">
              <a:rPr lang="tr-TR" smtClean="0"/>
              <a:t>1.10.2024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220927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F245EE6-AC77-4E64-A51A-C97B2E002EEF}" type="datetimeFigureOut">
              <a:rPr lang="tr-TR" smtClean="0"/>
              <a:t>1.10.2024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8344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45EE6-AC77-4E64-A51A-C97B2E002EEF}" type="datetimeFigureOut">
              <a:rPr lang="tr-TR" smtClean="0"/>
              <a:t>1.10.2024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42181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AF245EE6-AC77-4E64-A51A-C97B2E002EEF}" type="datetimeFigureOut">
              <a:rPr lang="tr-TR" smtClean="0"/>
              <a:t>1.10.2024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158521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AF245EE6-AC77-4E64-A51A-C97B2E002EEF}" type="datetimeFigureOut">
              <a:rPr lang="tr-TR" smtClean="0"/>
              <a:t>1.10.2024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5555A-85B8-4875-8D32-3A74F2208F42}" type="slidenum">
              <a:rPr lang="tr-TR" smtClean="0"/>
              <a:t>‹#›</a:t>
            </a:fld>
            <a:endParaRPr lang="tr-TR"/>
          </a:p>
        </p:txBody>
      </p:sp>
    </p:spTree>
    <p:extLst>
      <p:ext uri="{BB962C8B-B14F-4D97-AF65-F5344CB8AC3E}">
        <p14:creationId xmlns:p14="http://schemas.microsoft.com/office/powerpoint/2010/main" val="278974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F245EE6-AC77-4E64-A51A-C97B2E002EEF}" type="datetimeFigureOut">
              <a:rPr lang="tr-TR" smtClean="0"/>
              <a:t>1.10.2024</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205555A-85B8-4875-8D32-3A74F2208F42}" type="slidenum">
              <a:rPr lang="tr-TR" smtClean="0"/>
              <a:t>‹#›</a:t>
            </a:fld>
            <a:endParaRPr lang="tr-TR"/>
          </a:p>
        </p:txBody>
      </p:sp>
    </p:spTree>
    <p:extLst>
      <p:ext uri="{BB962C8B-B14F-4D97-AF65-F5344CB8AC3E}">
        <p14:creationId xmlns:p14="http://schemas.microsoft.com/office/powerpoint/2010/main" val="130118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8.jpe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14.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13.png"/><Relationship Id="rId2" Type="http://schemas.openxmlformats.org/officeDocument/2006/relationships/image" Target="../media/image21.png"/><Relationship Id="rId16" Type="http://schemas.openxmlformats.org/officeDocument/2006/relationships/image" Target="../media/image10.svg"/><Relationship Id="rId20"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9.png"/><Relationship Id="rId10" Type="http://schemas.openxmlformats.org/officeDocument/2006/relationships/image" Target="../media/image29.png"/><Relationship Id="rId19"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352" y="133492"/>
            <a:ext cx="1448972" cy="1028556"/>
          </a:xfrm>
          <a:prstGeom prst="rect">
            <a:avLst/>
          </a:prstGeom>
        </p:spPr>
      </p:pic>
      <p:sp>
        <p:nvSpPr>
          <p:cNvPr id="10" name="Metin kutusu 9"/>
          <p:cNvSpPr txBox="1"/>
          <p:nvPr/>
        </p:nvSpPr>
        <p:spPr>
          <a:xfrm>
            <a:off x="4576672" y="3864908"/>
            <a:ext cx="2204152" cy="584775"/>
          </a:xfrm>
          <a:prstGeom prst="rect">
            <a:avLst/>
          </a:prstGeom>
          <a:noFill/>
        </p:spPr>
        <p:txBody>
          <a:bodyPr wrap="square" rtlCol="0">
            <a:spAutoFit/>
          </a:bodyPr>
          <a:lstStyle/>
          <a:p>
            <a:pPr algn="r"/>
            <a:r>
              <a:rPr lang="tr-TR" sz="3200" b="1" baseline="30000" dirty="0">
                <a:solidFill>
                  <a:srgbClr val="FBBC3A"/>
                </a:solidFill>
                <a:latin typeface="Poppins Black" panose="00000A00000000000000" pitchFamily="2" charset="-94"/>
                <a:cs typeface="Poppins Black" panose="00000A00000000000000" pitchFamily="2" charset="-94"/>
              </a:rPr>
              <a:t>KOMPETAN</a:t>
            </a:r>
            <a:r>
              <a:rPr lang="en" sz="3200" b="1" baseline="30000" dirty="0">
                <a:solidFill>
                  <a:srgbClr val="FBBC3A"/>
                </a:solidFill>
                <a:latin typeface="Poppins Black" panose="00000A00000000000000" pitchFamily="2" charset="-94"/>
                <a:cs typeface="Poppins Black" panose="00000A00000000000000" pitchFamily="2" charset="-94"/>
              </a:rPr>
              <a:t>-</a:t>
            </a:r>
            <a:endParaRPr lang="en-GB" sz="3200" dirty="0">
              <a:solidFill>
                <a:srgbClr val="FBBC3A"/>
              </a:solidFill>
              <a:latin typeface="Poppins Black" panose="00000A00000000000000" pitchFamily="2" charset="-94"/>
              <a:cs typeface="Poppins Black" panose="00000A00000000000000" pitchFamily="2" charset="-94"/>
            </a:endParaRPr>
          </a:p>
        </p:txBody>
      </p:sp>
      <p:sp>
        <p:nvSpPr>
          <p:cNvPr id="12" name="Metin kutusu 11">
            <a:extLst>
              <a:ext uri="{FF2B5EF4-FFF2-40B4-BE49-F238E27FC236}">
                <a16:creationId xmlns:a16="http://schemas.microsoft.com/office/drawing/2014/main" id="{4ABD023D-4C70-0812-989B-E8A6891E4550}"/>
              </a:ext>
            </a:extLst>
          </p:cNvPr>
          <p:cNvSpPr txBox="1"/>
          <p:nvPr/>
        </p:nvSpPr>
        <p:spPr>
          <a:xfrm>
            <a:off x="5549477" y="4146481"/>
            <a:ext cx="1011815" cy="584775"/>
          </a:xfrm>
          <a:prstGeom prst="rect">
            <a:avLst/>
          </a:prstGeom>
          <a:noFill/>
        </p:spPr>
        <p:txBody>
          <a:bodyPr wrap="none" rtlCol="0">
            <a:spAutoFit/>
          </a:bodyPr>
          <a:lstStyle/>
          <a:p>
            <a:pPr algn="r"/>
            <a:r>
              <a:rPr lang="en" sz="3200" b="1" baseline="30000" dirty="0" err="1">
                <a:solidFill>
                  <a:srgbClr val="FBBC3A"/>
                </a:solidFill>
                <a:cs typeface="Poppins Black" panose="00000A00000000000000" pitchFamily="2" charset="-94"/>
              </a:rPr>
              <a:t>DuoCol</a:t>
            </a:r>
            <a:endParaRPr lang="en-GB" sz="3200" b="1" dirty="0">
              <a:solidFill>
                <a:srgbClr val="FBBC3A"/>
              </a:solidFill>
              <a:cs typeface="Poppins Black" panose="00000A00000000000000" pitchFamily="2" charset="-94"/>
            </a:endParaRPr>
          </a:p>
        </p:txBody>
      </p:sp>
      <p:cxnSp>
        <p:nvCxnSpPr>
          <p:cNvPr id="14" name="Düz Bağlayıcı 13">
            <a:extLst>
              <a:ext uri="{FF2B5EF4-FFF2-40B4-BE49-F238E27FC236}">
                <a16:creationId xmlns:a16="http://schemas.microsoft.com/office/drawing/2014/main" id="{883AC313-B066-17E9-1B77-3203F97BF5B6}"/>
              </a:ext>
            </a:extLst>
          </p:cNvPr>
          <p:cNvCxnSpPr>
            <a:cxnSpLocks/>
          </p:cNvCxnSpPr>
          <p:nvPr/>
        </p:nvCxnSpPr>
        <p:spPr>
          <a:xfrm>
            <a:off x="3625188" y="5617029"/>
            <a:ext cx="0" cy="2859675"/>
          </a:xfrm>
          <a:prstGeom prst="line">
            <a:avLst/>
          </a:prstGeom>
          <a:ln/>
        </p:spPr>
        <p:style>
          <a:lnRef idx="3">
            <a:schemeClr val="accent4"/>
          </a:lnRef>
          <a:fillRef idx="0">
            <a:schemeClr val="accent4"/>
          </a:fillRef>
          <a:effectRef idx="2">
            <a:schemeClr val="accent4"/>
          </a:effectRef>
          <a:fontRef idx="minor">
            <a:schemeClr val="tx1"/>
          </a:fontRef>
        </p:style>
      </p:cxnSp>
      <p:sp>
        <p:nvSpPr>
          <p:cNvPr id="5" name="Metin kutusu 4">
            <a:extLst>
              <a:ext uri="{FF2B5EF4-FFF2-40B4-BE49-F238E27FC236}">
                <a16:creationId xmlns:a16="http://schemas.microsoft.com/office/drawing/2014/main" id="{78BD9F48-7AC2-5753-1A9D-1E4D1748BF15}"/>
              </a:ext>
            </a:extLst>
          </p:cNvPr>
          <p:cNvSpPr txBox="1"/>
          <p:nvPr/>
        </p:nvSpPr>
        <p:spPr>
          <a:xfrm>
            <a:off x="207668" y="5921068"/>
            <a:ext cx="3303215" cy="2570640"/>
          </a:xfrm>
          <a:prstGeom prst="rect">
            <a:avLst/>
          </a:prstGeom>
          <a:noFill/>
        </p:spPr>
        <p:txBody>
          <a:bodyPr wrap="square" rtlCol="0">
            <a:spAutoFit/>
          </a:bodyPr>
          <a:lstStyle/>
          <a:p>
            <a:r>
              <a:rPr lang="en" sz="1300" b="1" baseline="30000" dirty="0">
                <a:solidFill>
                  <a:srgbClr val="FBBC3A"/>
                </a:solidFill>
              </a:rPr>
              <a:t>WHY</a:t>
            </a:r>
            <a:r>
              <a:rPr lang="tr-TR" sz="1300" b="1" baseline="30000" dirty="0">
                <a:solidFill>
                  <a:srgbClr val="FBBC3A"/>
                </a:solidFill>
              </a:rPr>
              <a:t> KOMPETAN</a:t>
            </a:r>
            <a:r>
              <a:rPr lang="en" sz="1300" b="1" baseline="30000" dirty="0">
                <a:solidFill>
                  <a:srgbClr val="FBBC3A"/>
                </a:solidFill>
              </a:rPr>
              <a:t>?</a:t>
            </a:r>
          </a:p>
          <a:p>
            <a:r>
              <a:rPr lang="en" sz="1300" baseline="30000" dirty="0">
                <a:solidFill>
                  <a:schemeClr val="bg1"/>
                </a:solidFill>
              </a:rPr>
              <a:t>This is the series we produce for laboratories that have completed Quality Control and moved on to the Research and Development step. It has a modular design consisting of compact components that collectively enable versatile testing of various materials.</a:t>
            </a:r>
          </a:p>
          <a:p>
            <a:endParaRPr lang="tr-TR" sz="1300" b="1" baseline="30000" dirty="0">
              <a:solidFill>
                <a:srgbClr val="FBBC3A"/>
              </a:solidFill>
            </a:endParaRPr>
          </a:p>
          <a:p>
            <a:pPr>
              <a:lnSpc>
                <a:spcPct val="115000"/>
              </a:lnSpc>
            </a:pPr>
            <a:r>
              <a:rPr lang="en" sz="1300" b="1" baseline="30000" dirty="0">
                <a:solidFill>
                  <a:srgbClr val="FBBC3A"/>
                </a:solidFill>
              </a:rPr>
              <a:t>ADVANTAGES</a:t>
            </a:r>
          </a:p>
          <a:p>
            <a:pPr>
              <a:lnSpc>
                <a:spcPct val="115000"/>
              </a:lnSpc>
            </a:pPr>
            <a:r>
              <a:rPr lang="en" sz="1300" baseline="30000" dirty="0">
                <a:solidFill>
                  <a:schemeClr val="bg1"/>
                </a:solidFill>
              </a:rPr>
              <a:t>It automatically backs up the analyses performed under a specific archive. It records all tests second by second with user-defined archiving according to GLP rules. </a:t>
            </a:r>
            <a:r>
              <a:rPr lang="tr-TR" sz="1300" baseline="30000" dirty="0" err="1">
                <a:solidFill>
                  <a:schemeClr val="bg1"/>
                </a:solidFill>
              </a:rPr>
              <a:t>System</a:t>
            </a:r>
            <a:r>
              <a:rPr lang="en" sz="1300" baseline="30000" dirty="0">
                <a:solidFill>
                  <a:schemeClr val="bg1"/>
                </a:solidFill>
              </a:rPr>
              <a:t> can go back to the tests performed and repeat the test. It has a special touch screen mounted on the device case. It makes it possible to obtain more sensitivity for low loads by adding an optional double-stage load cell. Since the series using the most advanced PLC and load cells provides extremely high data transfer, it is possible to obtain very sensitive graphics. It can work fully compatible with our own production or different</a:t>
            </a:r>
            <a:r>
              <a:rPr lang="tr-TR" sz="1300" baseline="30000" dirty="0">
                <a:solidFill>
                  <a:schemeClr val="bg1"/>
                </a:solidFill>
              </a:rPr>
              <a:t> </a:t>
            </a:r>
            <a:r>
              <a:rPr lang="en" sz="1300" baseline="30000" dirty="0">
                <a:solidFill>
                  <a:schemeClr val="bg1"/>
                </a:solidFill>
              </a:rPr>
              <a:t>extensometers.</a:t>
            </a:r>
          </a:p>
        </p:txBody>
      </p:sp>
      <p:sp>
        <p:nvSpPr>
          <p:cNvPr id="7" name="Metin kutusu 6">
            <a:extLst>
              <a:ext uri="{FF2B5EF4-FFF2-40B4-BE49-F238E27FC236}">
                <a16:creationId xmlns:a16="http://schemas.microsoft.com/office/drawing/2014/main" id="{0AA50ADA-2978-C559-052C-9D2BCEC515C6}"/>
              </a:ext>
            </a:extLst>
          </p:cNvPr>
          <p:cNvSpPr txBox="1"/>
          <p:nvPr/>
        </p:nvSpPr>
        <p:spPr>
          <a:xfrm>
            <a:off x="4546177" y="4643658"/>
            <a:ext cx="2178355" cy="276999"/>
          </a:xfrm>
          <a:prstGeom prst="rect">
            <a:avLst/>
          </a:prstGeom>
          <a:noFill/>
        </p:spPr>
        <p:txBody>
          <a:bodyPr wrap="square" rtlCol="0">
            <a:spAutoFit/>
          </a:bodyPr>
          <a:lstStyle/>
          <a:p>
            <a:pPr algn="r"/>
            <a:r>
              <a:rPr lang="en" b="1" baseline="30000" dirty="0">
                <a:solidFill>
                  <a:schemeClr val="bg1"/>
                </a:solidFill>
              </a:rPr>
              <a:t>R&amp;D Assistant!</a:t>
            </a:r>
          </a:p>
        </p:txBody>
      </p:sp>
      <p:pic>
        <p:nvPicPr>
          <p:cNvPr id="2" name="Resim 1">
            <a:extLst>
              <a:ext uri="{FF2B5EF4-FFF2-40B4-BE49-F238E27FC236}">
                <a16:creationId xmlns:a16="http://schemas.microsoft.com/office/drawing/2014/main" id="{F25EFFD5-16E3-4224-9E4A-BF161748F3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5902" y="1457178"/>
            <a:ext cx="1749394" cy="1749394"/>
          </a:xfrm>
          <a:prstGeom prst="rect">
            <a:avLst/>
          </a:prstGeom>
        </p:spPr>
      </p:pic>
      <p:sp>
        <p:nvSpPr>
          <p:cNvPr id="3" name="Metin kutusu 2">
            <a:extLst>
              <a:ext uri="{FF2B5EF4-FFF2-40B4-BE49-F238E27FC236}">
                <a16:creationId xmlns:a16="http://schemas.microsoft.com/office/drawing/2014/main" id="{B3F4AF37-9B68-265D-853F-264EB4AFE7CF}"/>
              </a:ext>
            </a:extLst>
          </p:cNvPr>
          <p:cNvSpPr txBox="1"/>
          <p:nvPr/>
        </p:nvSpPr>
        <p:spPr>
          <a:xfrm>
            <a:off x="3695322" y="5070902"/>
            <a:ext cx="3051192" cy="4113434"/>
          </a:xfrm>
          <a:prstGeom prst="rect">
            <a:avLst/>
          </a:prstGeom>
          <a:noFill/>
        </p:spPr>
        <p:txBody>
          <a:bodyPr wrap="square" rtlCol="0">
            <a:spAutoFit/>
          </a:bodyPr>
          <a:lstStyle/>
          <a:p>
            <a:pPr algn="r"/>
            <a:r>
              <a:rPr lang="en" sz="1300" b="1" baseline="30000" dirty="0">
                <a:solidFill>
                  <a:srgbClr val="FBBC3A"/>
                </a:solidFill>
              </a:rPr>
              <a:t>WE ARE ALWAYS WITH YOU WITH REMOTE DESKTOP CONNECTION!</a:t>
            </a:r>
          </a:p>
          <a:p>
            <a:pPr algn="r">
              <a:lnSpc>
                <a:spcPct val="115000"/>
              </a:lnSpc>
            </a:pPr>
            <a:r>
              <a:rPr lang="en" sz="1300" baseline="30000" dirty="0">
                <a:solidFill>
                  <a:schemeClr val="bg1"/>
                </a:solidFill>
              </a:rPr>
              <a:t>Online training and technical support are provided.</a:t>
            </a:r>
          </a:p>
          <a:p>
            <a:pPr algn="r"/>
            <a:endParaRPr lang="tr-TR" sz="1300" b="1" baseline="30000" dirty="0">
              <a:solidFill>
                <a:srgbClr val="FBBC3A"/>
              </a:solidFill>
            </a:endParaRPr>
          </a:p>
          <a:p>
            <a:pPr algn="r"/>
            <a:r>
              <a:rPr lang="en" sz="1300" b="1" baseline="30000" dirty="0">
                <a:solidFill>
                  <a:srgbClr val="FBBC3A"/>
                </a:solidFill>
              </a:rPr>
              <a:t>INTEGRATED TOUCH COMPUTER</a:t>
            </a:r>
          </a:p>
          <a:p>
            <a:pPr algn="r">
              <a:lnSpc>
                <a:spcPct val="115000"/>
              </a:lnSpc>
            </a:pPr>
            <a:r>
              <a:rPr lang="en" sz="1300" baseline="30000" dirty="0">
                <a:solidFill>
                  <a:schemeClr val="bg1"/>
                </a:solidFill>
              </a:rPr>
              <a:t>It is offered as standard in Kompetan series.</a:t>
            </a:r>
          </a:p>
          <a:p>
            <a:pPr algn="r">
              <a:lnSpc>
                <a:spcPct val="115000"/>
              </a:lnSpc>
            </a:pPr>
            <a:r>
              <a:rPr lang="en" sz="1300" baseline="30000" dirty="0">
                <a:solidFill>
                  <a:schemeClr val="bg1"/>
                </a:solidFill>
              </a:rPr>
              <a:t>All controls are now very fast and at your fingertips.</a:t>
            </a:r>
          </a:p>
          <a:p>
            <a:pPr algn="r">
              <a:lnSpc>
                <a:spcPct val="115000"/>
              </a:lnSpc>
            </a:pPr>
            <a:r>
              <a:rPr lang="en" sz="1300" baseline="30000" dirty="0">
                <a:solidFill>
                  <a:schemeClr val="bg1"/>
                </a:solidFill>
              </a:rPr>
              <a:t> </a:t>
            </a:r>
          </a:p>
          <a:p>
            <a:pPr algn="r"/>
            <a:r>
              <a:rPr lang="en" sz="1300" b="1" baseline="30000" dirty="0">
                <a:solidFill>
                  <a:srgbClr val="FBBC3A"/>
                </a:solidFill>
              </a:rPr>
              <a:t>FREE FALCON PRO MATERIAL TESTING PROGRAM</a:t>
            </a:r>
          </a:p>
          <a:p>
            <a:pPr algn="r">
              <a:lnSpc>
                <a:spcPct val="115000"/>
              </a:lnSpc>
            </a:pPr>
            <a:r>
              <a:rPr lang="en" sz="1300" baseline="30000" dirty="0">
                <a:solidFill>
                  <a:schemeClr val="bg1"/>
                </a:solidFill>
              </a:rPr>
              <a:t>It organizes your tests, creates your methods, provides your statistical data, and archives the results. It makes them accessible by providing historical search opportunities. After the data is converted into PDF, it can be shared via e-mail with a single click. This increases the analytical capabilities of the testing process.</a:t>
            </a:r>
          </a:p>
          <a:p>
            <a:pPr algn="r">
              <a:lnSpc>
                <a:spcPct val="115000"/>
              </a:lnSpc>
            </a:pPr>
            <a:r>
              <a:rPr lang="en" sz="1300" b="1" baseline="30000" dirty="0">
                <a:solidFill>
                  <a:schemeClr val="bg1"/>
                </a:solidFill>
              </a:rPr>
              <a:t>A special test method can be defined.</a:t>
            </a:r>
          </a:p>
          <a:p>
            <a:pPr algn="r">
              <a:lnSpc>
                <a:spcPct val="115000"/>
              </a:lnSpc>
            </a:pPr>
            <a:r>
              <a:rPr lang="en" sz="1300" baseline="30000" dirty="0">
                <a:solidFill>
                  <a:schemeClr val="bg1"/>
                </a:solidFill>
              </a:rPr>
              <a:t>Customize your test cycles. Record parameters such as preload, load hold, test termination modes, displacement or force cycles.</a:t>
            </a:r>
          </a:p>
          <a:p>
            <a:pPr algn="r">
              <a:lnSpc>
                <a:spcPct val="115000"/>
              </a:lnSpc>
            </a:pPr>
            <a:r>
              <a:rPr lang="en" sz="1300" baseline="30000" dirty="0">
                <a:solidFill>
                  <a:schemeClr val="bg1"/>
                </a:solidFill>
              </a:rPr>
              <a:t>Define reminder information such as user name, product name, standard name in the information boxes.</a:t>
            </a:r>
          </a:p>
          <a:p>
            <a:pPr algn="r">
              <a:lnSpc>
                <a:spcPct val="115000"/>
              </a:lnSpc>
            </a:pPr>
            <a:r>
              <a:rPr lang="en" sz="1300" baseline="30000" dirty="0">
                <a:solidFill>
                  <a:schemeClr val="bg1"/>
                </a:solidFill>
              </a:rPr>
              <a:t>Secure your test results with automatic database records.</a:t>
            </a:r>
          </a:p>
          <a:p>
            <a:pPr algn="r">
              <a:lnSpc>
                <a:spcPct val="115000"/>
              </a:lnSpc>
            </a:pPr>
            <a:endParaRPr lang="tr-TR" sz="1300" baseline="30000" dirty="0">
              <a:solidFill>
                <a:srgbClr val="FBBC3A"/>
              </a:solidFill>
            </a:endParaRPr>
          </a:p>
          <a:p>
            <a:pPr algn="r">
              <a:lnSpc>
                <a:spcPct val="115000"/>
              </a:lnSpc>
            </a:pPr>
            <a:r>
              <a:rPr lang="en" sz="1300" b="1" baseline="30000" dirty="0">
                <a:solidFill>
                  <a:srgbClr val="FBBC3A"/>
                </a:solidFill>
              </a:rPr>
              <a:t>AUTOMATIC LOADCELL RECOGNITION SYSTEM</a:t>
            </a:r>
          </a:p>
          <a:p>
            <a:pPr algn="r">
              <a:lnSpc>
                <a:spcPct val="115000"/>
              </a:lnSpc>
            </a:pPr>
            <a:r>
              <a:rPr lang="en" sz="1300" baseline="30000" dirty="0">
                <a:solidFill>
                  <a:schemeClr val="bg1"/>
                </a:solidFill>
              </a:rPr>
              <a:t>Get high sensitivity at low loads by connecting different load cells without the need for a device.</a:t>
            </a:r>
          </a:p>
          <a:p>
            <a:pPr algn="r"/>
            <a:endParaRPr lang="tr-TR" sz="1300" baseline="30000" dirty="0">
              <a:solidFill>
                <a:schemeClr val="bg1"/>
              </a:solidFill>
            </a:endParaRPr>
          </a:p>
        </p:txBody>
      </p:sp>
      <p:pic>
        <p:nvPicPr>
          <p:cNvPr id="9" name="Resim 8">
            <a:extLst>
              <a:ext uri="{FF2B5EF4-FFF2-40B4-BE49-F238E27FC236}">
                <a16:creationId xmlns:a16="http://schemas.microsoft.com/office/drawing/2014/main" id="{5C53E9EB-DB4A-1319-E941-CD70EA4F3F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4708" y="4468276"/>
            <a:ext cx="483646" cy="542540"/>
          </a:xfrm>
          <a:prstGeom prst="rect">
            <a:avLst/>
          </a:prstGeom>
        </p:spPr>
      </p:pic>
      <p:pic>
        <p:nvPicPr>
          <p:cNvPr id="11" name="Resim 10">
            <a:extLst>
              <a:ext uri="{FF2B5EF4-FFF2-40B4-BE49-F238E27FC236}">
                <a16:creationId xmlns:a16="http://schemas.microsoft.com/office/drawing/2014/main" id="{CD4C3D71-CBA7-B3FD-4E12-80FDF0C7D7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3863" y="5062875"/>
            <a:ext cx="494491" cy="412077"/>
          </a:xfrm>
          <a:prstGeom prst="rect">
            <a:avLst/>
          </a:prstGeom>
        </p:spPr>
      </p:pic>
      <p:pic>
        <p:nvPicPr>
          <p:cNvPr id="16" name="Resim 15">
            <a:extLst>
              <a:ext uri="{FF2B5EF4-FFF2-40B4-BE49-F238E27FC236}">
                <a16:creationId xmlns:a16="http://schemas.microsoft.com/office/drawing/2014/main" id="{CC5D25A5-5476-D5B4-F677-6E0466CB2E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430" y="4192815"/>
            <a:ext cx="1500847" cy="1500847"/>
          </a:xfrm>
          <a:prstGeom prst="rect">
            <a:avLst/>
          </a:prstGeom>
        </p:spPr>
      </p:pic>
      <p:pic>
        <p:nvPicPr>
          <p:cNvPr id="20" name="Resim 19">
            <a:extLst>
              <a:ext uri="{FF2B5EF4-FFF2-40B4-BE49-F238E27FC236}">
                <a16:creationId xmlns:a16="http://schemas.microsoft.com/office/drawing/2014/main" id="{03538754-3399-0BED-2D5E-2098D969AD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2068" y="3120090"/>
            <a:ext cx="2278882" cy="2278882"/>
          </a:xfrm>
          <a:prstGeom prst="rect">
            <a:avLst/>
          </a:prstGeom>
        </p:spPr>
      </p:pic>
      <p:pic>
        <p:nvPicPr>
          <p:cNvPr id="6" name="Resim 5">
            <a:extLst>
              <a:ext uri="{FF2B5EF4-FFF2-40B4-BE49-F238E27FC236}">
                <a16:creationId xmlns:a16="http://schemas.microsoft.com/office/drawing/2014/main" id="{DE68C71B-A0F2-5CCD-FF84-14CBCD241A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43" y="79067"/>
            <a:ext cx="2623248" cy="3613290"/>
          </a:xfrm>
          <a:prstGeom prst="rect">
            <a:avLst/>
          </a:prstGeom>
        </p:spPr>
      </p:pic>
      <p:sp>
        <p:nvSpPr>
          <p:cNvPr id="8" name="Metin kutusu 7">
            <a:extLst>
              <a:ext uri="{FF2B5EF4-FFF2-40B4-BE49-F238E27FC236}">
                <a16:creationId xmlns:a16="http://schemas.microsoft.com/office/drawing/2014/main" id="{1D42B2C3-01FA-92E6-FB81-FC4637AD3F08}"/>
              </a:ext>
            </a:extLst>
          </p:cNvPr>
          <p:cNvSpPr txBox="1"/>
          <p:nvPr/>
        </p:nvSpPr>
        <p:spPr>
          <a:xfrm>
            <a:off x="2739576" y="9182721"/>
            <a:ext cx="3680048" cy="297517"/>
          </a:xfrm>
          <a:prstGeom prst="rect">
            <a:avLst/>
          </a:prstGeom>
          <a:noFill/>
        </p:spPr>
        <p:txBody>
          <a:bodyPr wrap="square" rtlCol="0">
            <a:spAutoFit/>
          </a:bodyPr>
          <a:lstStyle/>
          <a:p>
            <a:r>
              <a:rPr lang="tr-TR" sz="2000" b="1" baseline="30000" dirty="0">
                <a:solidFill>
                  <a:schemeClr val="bg1"/>
                </a:solidFill>
              </a:rPr>
              <a:t>   info@labomak.com.tr	          +90 212 438 18 26</a:t>
            </a:r>
          </a:p>
        </p:txBody>
      </p:sp>
      <p:sp>
        <p:nvSpPr>
          <p:cNvPr id="17" name="Metin kutusu 16">
            <a:extLst>
              <a:ext uri="{FF2B5EF4-FFF2-40B4-BE49-F238E27FC236}">
                <a16:creationId xmlns:a16="http://schemas.microsoft.com/office/drawing/2014/main" id="{39A76E3A-162D-E7C0-2AE3-21FD5D75F868}"/>
              </a:ext>
            </a:extLst>
          </p:cNvPr>
          <p:cNvSpPr txBox="1"/>
          <p:nvPr/>
        </p:nvSpPr>
        <p:spPr>
          <a:xfrm>
            <a:off x="2901201" y="9680297"/>
            <a:ext cx="3798797" cy="235962"/>
          </a:xfrm>
          <a:prstGeom prst="rect">
            <a:avLst/>
          </a:prstGeom>
          <a:noFill/>
        </p:spPr>
        <p:txBody>
          <a:bodyPr wrap="none" rtlCol="0">
            <a:spAutoFit/>
          </a:bodyPr>
          <a:lstStyle/>
          <a:p>
            <a:r>
              <a:rPr lang="tr-TR" sz="1400" baseline="30000" dirty="0">
                <a:solidFill>
                  <a:schemeClr val="bg1"/>
                </a:solidFill>
              </a:rPr>
              <a:t>İkitelli OSB </a:t>
            </a:r>
            <a:r>
              <a:rPr lang="tr-TR" sz="1400" baseline="30000" dirty="0" err="1">
                <a:solidFill>
                  <a:schemeClr val="bg1"/>
                </a:solidFill>
              </a:rPr>
              <a:t>Sefaköy</a:t>
            </a:r>
            <a:r>
              <a:rPr lang="tr-TR" sz="1400" baseline="30000" dirty="0">
                <a:solidFill>
                  <a:schemeClr val="bg1"/>
                </a:solidFill>
              </a:rPr>
              <a:t> San. Sit. 16 blok No: 11-13, 34490  </a:t>
            </a:r>
            <a:r>
              <a:rPr lang="tr-TR" sz="1400" baseline="30000" dirty="0" err="1">
                <a:solidFill>
                  <a:schemeClr val="bg1"/>
                </a:solidFill>
              </a:rPr>
              <a:t>Başakşehir</a:t>
            </a:r>
            <a:r>
              <a:rPr lang="tr-TR" sz="1400" baseline="30000" dirty="0">
                <a:solidFill>
                  <a:schemeClr val="bg1"/>
                </a:solidFill>
              </a:rPr>
              <a:t>/İstanbul</a:t>
            </a:r>
          </a:p>
        </p:txBody>
      </p:sp>
      <p:pic>
        <p:nvPicPr>
          <p:cNvPr id="19" name="Grafik 18" descr="Alıcı düz dolguyla">
            <a:extLst>
              <a:ext uri="{FF2B5EF4-FFF2-40B4-BE49-F238E27FC236}">
                <a16:creationId xmlns:a16="http://schemas.microsoft.com/office/drawing/2014/main" id="{DFACEE62-DFE4-53C5-FEBA-CCC38449A99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29684" y="9146776"/>
            <a:ext cx="189706" cy="189706"/>
          </a:xfrm>
          <a:prstGeom prst="rect">
            <a:avLst/>
          </a:prstGeom>
        </p:spPr>
      </p:pic>
      <p:pic>
        <p:nvPicPr>
          <p:cNvPr id="21" name="Grafik 20" descr="Ev düz dolguyla">
            <a:extLst>
              <a:ext uri="{FF2B5EF4-FFF2-40B4-BE49-F238E27FC236}">
                <a16:creationId xmlns:a16="http://schemas.microsoft.com/office/drawing/2014/main" id="{DACA98E2-97D3-3458-C83D-7B4D494D88D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51132" y="9658096"/>
            <a:ext cx="153212" cy="153212"/>
          </a:xfrm>
          <a:prstGeom prst="rect">
            <a:avLst/>
          </a:prstGeom>
        </p:spPr>
      </p:pic>
      <p:pic>
        <p:nvPicPr>
          <p:cNvPr id="22" name="Grafik 21" descr="Zarf düz dolguyla">
            <a:extLst>
              <a:ext uri="{FF2B5EF4-FFF2-40B4-BE49-F238E27FC236}">
                <a16:creationId xmlns:a16="http://schemas.microsoft.com/office/drawing/2014/main" id="{19C1C501-A978-9738-718C-DA608FA9B26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95786" y="9162678"/>
            <a:ext cx="189706" cy="189706"/>
          </a:xfrm>
          <a:prstGeom prst="rect">
            <a:avLst/>
          </a:prstGeom>
        </p:spPr>
      </p:pic>
      <p:sp>
        <p:nvSpPr>
          <p:cNvPr id="25" name="Metin kutusu 24">
            <a:extLst>
              <a:ext uri="{FF2B5EF4-FFF2-40B4-BE49-F238E27FC236}">
                <a16:creationId xmlns:a16="http://schemas.microsoft.com/office/drawing/2014/main" id="{FDF4F2CF-7BF3-D690-0E4A-D03F3F34FC40}"/>
              </a:ext>
            </a:extLst>
          </p:cNvPr>
          <p:cNvSpPr txBox="1"/>
          <p:nvPr/>
        </p:nvSpPr>
        <p:spPr>
          <a:xfrm>
            <a:off x="363792" y="8859228"/>
            <a:ext cx="1083504" cy="1323439"/>
          </a:xfrm>
          <a:prstGeom prst="rect">
            <a:avLst/>
          </a:prstGeom>
          <a:noFill/>
        </p:spPr>
        <p:txBody>
          <a:bodyPr wrap="square" rtlCol="0">
            <a:spAutoFit/>
          </a:bodyPr>
          <a:lstStyle/>
          <a:p>
            <a:r>
              <a:rPr lang="tr-TR" sz="12000" b="1" i="1" baseline="30000" dirty="0">
                <a:solidFill>
                  <a:schemeClr val="bg1"/>
                </a:solidFill>
                <a:latin typeface="Arial Black" panose="020B0A04020102020204" pitchFamily="34" charset="0"/>
                <a:cs typeface="Poppins Black" panose="00000A00000000000000" pitchFamily="2" charset="-94"/>
              </a:rPr>
              <a:t>5</a:t>
            </a:r>
            <a:endParaRPr lang="tr-TR" sz="12000" i="1" baseline="30000" dirty="0">
              <a:solidFill>
                <a:schemeClr val="bg1"/>
              </a:solidFill>
              <a:latin typeface="Arial Black" panose="020B0A04020102020204" pitchFamily="34" charset="0"/>
            </a:endParaRPr>
          </a:p>
        </p:txBody>
      </p:sp>
      <p:sp>
        <p:nvSpPr>
          <p:cNvPr id="26" name="Metin kutusu 25">
            <a:extLst>
              <a:ext uri="{FF2B5EF4-FFF2-40B4-BE49-F238E27FC236}">
                <a16:creationId xmlns:a16="http://schemas.microsoft.com/office/drawing/2014/main" id="{01D7914A-0A0C-410F-29AA-6E510C67D77B}"/>
              </a:ext>
            </a:extLst>
          </p:cNvPr>
          <p:cNvSpPr txBox="1"/>
          <p:nvPr/>
        </p:nvSpPr>
        <p:spPr>
          <a:xfrm>
            <a:off x="225582" y="9153268"/>
            <a:ext cx="1774974" cy="748923"/>
          </a:xfrm>
          <a:prstGeom prst="rect">
            <a:avLst/>
          </a:prstGeom>
          <a:noFill/>
        </p:spPr>
        <p:txBody>
          <a:bodyPr wrap="square" rtlCol="0">
            <a:spAutoFit/>
          </a:bodyPr>
          <a:lstStyle/>
          <a:p>
            <a:pPr algn="r"/>
            <a:r>
              <a:rPr lang="tr-TR" sz="3200" b="1" i="1" baseline="30000" dirty="0">
                <a:solidFill>
                  <a:schemeClr val="bg1"/>
                </a:solidFill>
                <a:cs typeface="Poppins Black" panose="00000A00000000000000" pitchFamily="2" charset="-94"/>
              </a:rPr>
              <a:t>YEARS</a:t>
            </a:r>
          </a:p>
          <a:p>
            <a:pPr algn="r"/>
            <a:r>
              <a:rPr lang="tr-TR" sz="3200" b="1" i="1" baseline="30000" dirty="0">
                <a:solidFill>
                  <a:schemeClr val="bg1"/>
                </a:solidFill>
                <a:cs typeface="Poppins Black" panose="00000A00000000000000" pitchFamily="2" charset="-94"/>
              </a:rPr>
              <a:t>WARRANTY</a:t>
            </a:r>
          </a:p>
        </p:txBody>
      </p:sp>
    </p:spTree>
    <p:extLst>
      <p:ext uri="{BB962C8B-B14F-4D97-AF65-F5344CB8AC3E}">
        <p14:creationId xmlns:p14="http://schemas.microsoft.com/office/powerpoint/2010/main" val="416003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CE711EF-F0E8-CAAC-04BA-83A6E93B4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66" y="-1439299"/>
            <a:ext cx="14135780" cy="5497248"/>
          </a:xfrm>
          <a:prstGeom prst="rect">
            <a:avLst/>
          </a:prstGeom>
        </p:spPr>
      </p:pic>
      <p:pic>
        <p:nvPicPr>
          <p:cNvPr id="2" name="Resim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1649" y="183559"/>
            <a:ext cx="1450800" cy="1029600"/>
          </a:xfrm>
          <a:prstGeom prst="rect">
            <a:avLst/>
          </a:prstGeom>
        </p:spPr>
      </p:pic>
      <p:pic>
        <p:nvPicPr>
          <p:cNvPr id="5" name="Resim 4">
            <a:extLst>
              <a:ext uri="{FF2B5EF4-FFF2-40B4-BE49-F238E27FC236}">
                <a16:creationId xmlns:a16="http://schemas.microsoft.com/office/drawing/2014/main" id="{BE00CB01-BE0A-97BB-E8E1-1CE237B6BD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4156" y="1894855"/>
            <a:ext cx="1656456" cy="2433486"/>
          </a:xfrm>
          <a:prstGeom prst="rect">
            <a:avLst/>
          </a:prstGeom>
        </p:spPr>
      </p:pic>
      <p:sp>
        <p:nvSpPr>
          <p:cNvPr id="15" name="Metin kutusu 14">
            <a:extLst>
              <a:ext uri="{FF2B5EF4-FFF2-40B4-BE49-F238E27FC236}">
                <a16:creationId xmlns:a16="http://schemas.microsoft.com/office/drawing/2014/main" id="{6AEB24CF-4FFB-0739-0070-3EA3C609FD89}"/>
              </a:ext>
            </a:extLst>
          </p:cNvPr>
          <p:cNvSpPr txBox="1"/>
          <p:nvPr/>
        </p:nvSpPr>
        <p:spPr>
          <a:xfrm>
            <a:off x="156840" y="2266687"/>
            <a:ext cx="3551042" cy="1241365"/>
          </a:xfrm>
          <a:prstGeom prst="rect">
            <a:avLst/>
          </a:prstGeom>
          <a:noFill/>
        </p:spPr>
        <p:txBody>
          <a:bodyPr wrap="square" rtlCol="0">
            <a:spAutoFit/>
          </a:bodyPr>
          <a:lstStyle/>
          <a:p>
            <a:r>
              <a:rPr lang="tr-TR" sz="2800" b="1" baseline="30000" dirty="0"/>
              <a:t>K</a:t>
            </a:r>
            <a:r>
              <a:rPr lang="en" sz="2800" b="1" baseline="30000" dirty="0"/>
              <a:t>OMPET</a:t>
            </a:r>
            <a:r>
              <a:rPr lang="tr-TR" sz="2800" b="1" baseline="30000" dirty="0"/>
              <a:t>AN</a:t>
            </a:r>
            <a:r>
              <a:rPr lang="en" sz="2800" b="1" baseline="30000" dirty="0"/>
              <a:t> – DUOCOL</a:t>
            </a:r>
            <a:endParaRPr lang="tr-TR" sz="2800" b="1" baseline="30000" dirty="0"/>
          </a:p>
          <a:p>
            <a:endParaRPr lang="en" sz="2800" b="1" baseline="30000" dirty="0"/>
          </a:p>
          <a:p>
            <a:r>
              <a:rPr lang="en-US" sz="2800" b="1" baseline="30000" dirty="0"/>
              <a:t>TENSILE AND COMPRESSION </a:t>
            </a:r>
            <a:endParaRPr lang="tr-TR" sz="2800" b="1" baseline="30000" dirty="0"/>
          </a:p>
          <a:p>
            <a:r>
              <a:rPr lang="en-US" sz="2800" b="1" baseline="30000" dirty="0"/>
              <a:t>TESTING MACHINES</a:t>
            </a:r>
            <a:endParaRPr lang="en" sz="2800" b="1" baseline="30000" dirty="0"/>
          </a:p>
        </p:txBody>
      </p:sp>
      <p:sp>
        <p:nvSpPr>
          <p:cNvPr id="10" name="Metin kutusu 9">
            <a:extLst>
              <a:ext uri="{FF2B5EF4-FFF2-40B4-BE49-F238E27FC236}">
                <a16:creationId xmlns:a16="http://schemas.microsoft.com/office/drawing/2014/main" id="{EA356AD5-3382-A684-FBE6-F3F1BA2E1AEB}"/>
              </a:ext>
            </a:extLst>
          </p:cNvPr>
          <p:cNvSpPr txBox="1"/>
          <p:nvPr/>
        </p:nvSpPr>
        <p:spPr>
          <a:xfrm>
            <a:off x="3630951" y="6291301"/>
            <a:ext cx="3317467" cy="2185214"/>
          </a:xfrm>
          <a:prstGeom prst="rect">
            <a:avLst/>
          </a:prstGeom>
          <a:noFill/>
        </p:spPr>
        <p:txBody>
          <a:bodyPr wrap="square" rtlCol="0">
            <a:spAutoFit/>
          </a:bodyPr>
          <a:lstStyle/>
          <a:p>
            <a:r>
              <a:rPr lang="en" sz="1200" b="1" baseline="30000" dirty="0">
                <a:solidFill>
                  <a:srgbClr val="FBBC3A"/>
                </a:solidFill>
              </a:rPr>
              <a:t>STANDARD FALCON PRO SOFTWARE</a:t>
            </a:r>
            <a:endParaRPr lang="tr-TR" sz="1200" baseline="30000" dirty="0"/>
          </a:p>
          <a:p>
            <a:r>
              <a:rPr lang="en" sz="1200" baseline="30000" dirty="0"/>
              <a:t>Instant graphic drawing</a:t>
            </a:r>
          </a:p>
          <a:p>
            <a:r>
              <a:rPr lang="en" sz="1200" baseline="30000" dirty="0"/>
              <a:t>Testing opportunity in all units</a:t>
            </a:r>
          </a:p>
          <a:p>
            <a:r>
              <a:rPr lang="en" sz="1200" baseline="30000" dirty="0"/>
              <a:t>Save the test report in PDF format</a:t>
            </a:r>
          </a:p>
          <a:p>
            <a:r>
              <a:rPr lang="en" sz="1200" baseline="30000" dirty="0"/>
              <a:t>Standard tensile compression 3 point bending test software</a:t>
            </a:r>
          </a:p>
          <a:p>
            <a:r>
              <a:rPr lang="en" sz="1200" baseline="30000" dirty="0"/>
              <a:t>10 sample sequential testing and statistics</a:t>
            </a:r>
          </a:p>
          <a:p>
            <a:r>
              <a:rPr lang="en" sz="1200" baseline="30000" dirty="0"/>
              <a:t>Curve overlay of up to 10 tests in different colors on a single graph</a:t>
            </a:r>
          </a:p>
          <a:p>
            <a:r>
              <a:rPr lang="en" sz="1200" baseline="30000" dirty="0" err="1"/>
              <a:t>Extensometer can be connected </a:t>
            </a:r>
            <a:r>
              <a:rPr lang="en" sz="1200" baseline="30000" dirty="0"/>
              <a:t>when Falcon Pro software is purchased .</a:t>
            </a:r>
          </a:p>
          <a:p>
            <a:r>
              <a:rPr lang="en" sz="1200" baseline="30000" dirty="0"/>
              <a:t>Technical assistance via remote desktop connection</a:t>
            </a:r>
          </a:p>
          <a:p>
            <a:r>
              <a:rPr lang="en" sz="1200" baseline="30000" dirty="0"/>
              <a:t>Recording test results</a:t>
            </a:r>
          </a:p>
          <a:p>
            <a:r>
              <a:rPr lang="en" sz="1200" baseline="30000" dirty="0"/>
              <a:t>Automatic database backup</a:t>
            </a:r>
          </a:p>
          <a:p>
            <a:r>
              <a:rPr lang="en" sz="1200" baseline="30000" dirty="0"/>
              <a:t>Login to the program with password</a:t>
            </a:r>
          </a:p>
          <a:p>
            <a:r>
              <a:rPr lang="en" sz="1200" baseline="30000" dirty="0"/>
              <a:t>Admin settings / staff authorization assignment determination</a:t>
            </a:r>
          </a:p>
          <a:p>
            <a:r>
              <a:rPr lang="en" sz="1200" baseline="30000" dirty="0"/>
              <a:t>Record results in </a:t>
            </a:r>
            <a:r>
              <a:rPr lang="en" sz="1200" baseline="30000" dirty="0" err="1"/>
              <a:t>excel format</a:t>
            </a:r>
          </a:p>
          <a:p>
            <a:r>
              <a:rPr lang="en" sz="1200" baseline="30000" dirty="0"/>
              <a:t>Extensometer connection</a:t>
            </a:r>
          </a:p>
          <a:p>
            <a:r>
              <a:rPr lang="en" sz="1200" baseline="30000" dirty="0"/>
              <a:t>Defining a custom test method</a:t>
            </a:r>
          </a:p>
          <a:p>
            <a:r>
              <a:rPr lang="en" sz="1200" baseline="30000" dirty="0"/>
              <a:t>Sample specific test definition</a:t>
            </a:r>
            <a:r>
              <a:rPr lang="tr-TR" sz="1200" baseline="30000" dirty="0"/>
              <a:t> (</a:t>
            </a:r>
            <a:r>
              <a:rPr lang="en" sz="1200" baseline="30000" dirty="0"/>
              <a:t>creat</a:t>
            </a:r>
            <a:r>
              <a:rPr lang="tr-TR" sz="1200" baseline="30000" dirty="0"/>
              <a:t>e</a:t>
            </a:r>
            <a:r>
              <a:rPr lang="en" sz="1200" baseline="30000" dirty="0"/>
              <a:t> and call</a:t>
            </a:r>
            <a:r>
              <a:rPr lang="tr-TR" sz="1200" baseline="30000" dirty="0"/>
              <a:t>)</a:t>
            </a:r>
            <a:endParaRPr lang="en" sz="1200" baseline="30000" dirty="0"/>
          </a:p>
        </p:txBody>
      </p:sp>
      <p:sp>
        <p:nvSpPr>
          <p:cNvPr id="11" name="Metin kutusu 10">
            <a:extLst>
              <a:ext uri="{FF2B5EF4-FFF2-40B4-BE49-F238E27FC236}">
                <a16:creationId xmlns:a16="http://schemas.microsoft.com/office/drawing/2014/main" id="{9A180F14-C94E-5337-2674-C7405BAB18D6}"/>
              </a:ext>
            </a:extLst>
          </p:cNvPr>
          <p:cNvSpPr txBox="1"/>
          <p:nvPr/>
        </p:nvSpPr>
        <p:spPr>
          <a:xfrm>
            <a:off x="156840" y="3697974"/>
            <a:ext cx="3065819" cy="3539430"/>
          </a:xfrm>
          <a:prstGeom prst="rect">
            <a:avLst/>
          </a:prstGeom>
          <a:noFill/>
        </p:spPr>
        <p:txBody>
          <a:bodyPr wrap="square" rtlCol="0">
            <a:spAutoFit/>
          </a:bodyPr>
          <a:lstStyle/>
          <a:p>
            <a:pPr algn="just"/>
            <a:r>
              <a:rPr lang="en" sz="1200" b="1" baseline="30000" dirty="0">
                <a:solidFill>
                  <a:srgbClr val="FBBC3A"/>
                </a:solidFill>
                <a:cs typeface="Poppins Black" panose="00000A00000000000000" pitchFamily="2" charset="-94"/>
              </a:rPr>
              <a:t>TECHNICAL SPECIFICATIONS</a:t>
            </a:r>
          </a:p>
          <a:p>
            <a:pPr marL="171450" indent="-171450">
              <a:buFont typeface="Arial" panose="020B0604020202020204" pitchFamily="34" charset="0"/>
              <a:buChar char="•"/>
            </a:pPr>
            <a:r>
              <a:rPr lang="en" sz="1200" baseline="30000" dirty="0"/>
              <a:t>Digital or touch screen/touch computer.</a:t>
            </a:r>
          </a:p>
          <a:p>
            <a:pPr marL="171450" indent="-171450">
              <a:buFont typeface="Arial" panose="020B0604020202020204" pitchFamily="34" charset="0"/>
              <a:buChar char="•"/>
            </a:pPr>
            <a:r>
              <a:rPr lang="en" sz="1200" baseline="30000" dirty="0"/>
              <a:t>Breakage / Stopping depending on breakage or distance.</a:t>
            </a:r>
          </a:p>
          <a:p>
            <a:pPr marL="171450" indent="-171450">
              <a:buFont typeface="Arial" panose="020B0604020202020204" pitchFamily="34" charset="0"/>
              <a:buChar char="•"/>
            </a:pPr>
            <a:r>
              <a:rPr lang="en" sz="1200" baseline="30000" dirty="0"/>
              <a:t>Robust and reliable structure that does not require special maintenance.</a:t>
            </a:r>
          </a:p>
          <a:p>
            <a:pPr marL="171450" indent="-171450">
              <a:buFont typeface="Arial" panose="020B0604020202020204" pitchFamily="34" charset="0"/>
              <a:buChar char="•"/>
            </a:pPr>
            <a:r>
              <a:rPr lang="en" sz="1200" baseline="30000" dirty="0"/>
              <a:t>Automatic fast reverse.</a:t>
            </a:r>
          </a:p>
          <a:p>
            <a:pPr marL="171450" indent="-171450">
              <a:buFont typeface="Arial" panose="020B0604020202020204" pitchFamily="34" charset="0"/>
              <a:buChar char="•"/>
            </a:pPr>
            <a:r>
              <a:rPr lang="en" sz="1200" baseline="30000" dirty="0"/>
              <a:t>Emergency stop button.</a:t>
            </a:r>
          </a:p>
          <a:p>
            <a:pPr marL="171450" indent="-171450">
              <a:buFont typeface="Arial" panose="020B0604020202020204" pitchFamily="34" charset="0"/>
              <a:buChar char="•"/>
            </a:pPr>
            <a:r>
              <a:rPr lang="en" sz="1200" baseline="30000" dirty="0"/>
              <a:t>3 column, 1 screw system.</a:t>
            </a:r>
          </a:p>
          <a:p>
            <a:pPr marL="171450" indent="-171450">
              <a:buFont typeface="Arial" panose="020B0604020202020204" pitchFamily="34" charset="0"/>
              <a:buChar char="•"/>
            </a:pPr>
            <a:r>
              <a:rPr lang="en" sz="1200" baseline="30000" dirty="0"/>
              <a:t>Precision ±0.5%.</a:t>
            </a:r>
          </a:p>
          <a:p>
            <a:pPr marL="171450" indent="-171450">
              <a:buFont typeface="Arial" panose="020B0604020202020204" pitchFamily="34" charset="0"/>
              <a:buChar char="•"/>
            </a:pPr>
            <a:r>
              <a:rPr lang="en" sz="1200" baseline="30000" dirty="0"/>
              <a:t>Measurement in tension or compression direction.</a:t>
            </a:r>
          </a:p>
          <a:p>
            <a:pPr marL="171450" indent="-171450">
              <a:buFont typeface="Arial" panose="020B0604020202020204" pitchFamily="34" charset="0"/>
              <a:buChar char="•"/>
            </a:pPr>
            <a:r>
              <a:rPr lang="en" sz="1200" baseline="30000" dirty="0"/>
              <a:t>Standard FalconPro software. </a:t>
            </a:r>
            <a:endParaRPr lang="tr-TR" sz="1200" baseline="30000" dirty="0"/>
          </a:p>
          <a:p>
            <a:pPr marL="171450" indent="-171450">
              <a:buFont typeface="Arial" panose="020B0604020202020204" pitchFamily="34" charset="0"/>
              <a:buChar char="•"/>
            </a:pPr>
            <a:r>
              <a:rPr lang="en" sz="1200" baseline="30000" dirty="0"/>
              <a:t>Maximum movement of 970 mm excluding the jaw in the long model,</a:t>
            </a:r>
            <a:r>
              <a:rPr lang="tr-TR" sz="1200" baseline="30000" dirty="0"/>
              <a:t> </a:t>
            </a:r>
            <a:r>
              <a:rPr lang="en" sz="1200" baseline="30000" dirty="0"/>
              <a:t>500 mm movement in the short model.</a:t>
            </a:r>
          </a:p>
          <a:p>
            <a:pPr marL="171450" indent="-171450">
              <a:buFont typeface="Arial" panose="020B0604020202020204" pitchFamily="34" charset="0"/>
              <a:buChar char="•"/>
            </a:pPr>
            <a:r>
              <a:rPr lang="en" sz="1200" baseline="30000" dirty="0" err="1"/>
              <a:t>Max </a:t>
            </a:r>
            <a:r>
              <a:rPr lang="en" sz="1200" baseline="30000" dirty="0"/>
              <a:t>. sample diameter ( </a:t>
            </a:r>
            <a:r>
              <a:rPr lang="en" sz="1200" baseline="30000" dirty="0" err="1"/>
              <a:t>width </a:t>
            </a:r>
            <a:r>
              <a:rPr lang="en" sz="1200" baseline="30000" dirty="0"/>
              <a:t>) 180 mm.</a:t>
            </a:r>
          </a:p>
          <a:p>
            <a:pPr marL="171450" indent="-171450">
              <a:buFont typeface="Arial" panose="020B0604020202020204" pitchFamily="34" charset="0"/>
              <a:buChar char="•"/>
            </a:pPr>
            <a:r>
              <a:rPr lang="en" sz="1200" baseline="30000" dirty="0"/>
              <a:t>Electronic and mechanical overload protection system.</a:t>
            </a:r>
          </a:p>
          <a:p>
            <a:pPr marL="171450" indent="-171450">
              <a:buFont typeface="Arial" panose="020B0604020202020204" pitchFamily="34" charset="0"/>
              <a:buChar char="•"/>
            </a:pPr>
            <a:r>
              <a:rPr lang="en" sz="1200" baseline="30000" dirty="0"/>
              <a:t>High resolution Servo Motor,</a:t>
            </a:r>
          </a:p>
          <a:p>
            <a:pPr marL="171450" indent="-171450">
              <a:buFont typeface="Arial" panose="020B0604020202020204" pitchFamily="34" charset="0"/>
              <a:buChar char="•"/>
            </a:pPr>
            <a:r>
              <a:rPr lang="en" sz="1200" baseline="30000" dirty="0"/>
              <a:t>Easy to change jaws and fixtures thanks to the pin system.</a:t>
            </a:r>
          </a:p>
          <a:p>
            <a:pPr marL="171450" indent="-171450">
              <a:buFont typeface="Arial" panose="020B0604020202020204" pitchFamily="34" charset="0"/>
              <a:buChar char="•"/>
            </a:pPr>
            <a:r>
              <a:rPr lang="en" sz="1200" baseline="30000" dirty="0"/>
              <a:t>Capacity 20 / 50 / 100 / 200 kN</a:t>
            </a:r>
            <a:r>
              <a:rPr lang="tr-TR" sz="1200" baseline="30000" dirty="0"/>
              <a:t> / 500 kN               </a:t>
            </a:r>
            <a:endParaRPr lang="en" sz="1200" baseline="30000" dirty="0"/>
          </a:p>
          <a:p>
            <a:pPr marL="171450" indent="-171450">
              <a:buFont typeface="Arial" panose="020B0604020202020204" pitchFamily="34" charset="0"/>
              <a:buChar char="•"/>
            </a:pPr>
            <a:r>
              <a:rPr lang="en" sz="1200" baseline="30000" dirty="0"/>
              <a:t>Speed range(mm/min): 0.01-500</a:t>
            </a:r>
          </a:p>
          <a:p>
            <a:pPr marL="171450" indent="-171450">
              <a:buFont typeface="Arial" panose="020B0604020202020204" pitchFamily="34" charset="0"/>
              <a:buChar char="•"/>
            </a:pPr>
            <a:r>
              <a:rPr lang="en" sz="1200" baseline="30000" dirty="0"/>
              <a:t>Force sensitivity: 1 / 5000 Class 0.5</a:t>
            </a:r>
          </a:p>
          <a:p>
            <a:pPr marL="171450" indent="-171450">
              <a:buFont typeface="Arial" panose="020B0604020202020204" pitchFamily="34" charset="0"/>
              <a:buChar char="•"/>
            </a:pPr>
            <a:r>
              <a:rPr lang="en" sz="1200" baseline="30000" dirty="0"/>
              <a:t>Force resolution: 1/100000</a:t>
            </a:r>
          </a:p>
          <a:p>
            <a:pPr marL="171450" indent="-171450">
              <a:buFont typeface="Arial" panose="020B0604020202020204" pitchFamily="34" charset="0"/>
              <a:buChar char="•"/>
            </a:pPr>
            <a:r>
              <a:rPr lang="en" sz="1200" baseline="30000" dirty="0"/>
              <a:t>Force measurement range: 1%-100%</a:t>
            </a:r>
          </a:p>
          <a:p>
            <a:pPr marL="171450" indent="-171450">
              <a:buFont typeface="Arial" panose="020B0604020202020204" pitchFamily="34" charset="0"/>
              <a:buChar char="•"/>
            </a:pPr>
            <a:r>
              <a:rPr lang="en" sz="1200" baseline="30000" dirty="0"/>
              <a:t>Movement resolution(mm): 0.001</a:t>
            </a:r>
          </a:p>
          <a:p>
            <a:pPr marL="171450" indent="-171450">
              <a:buFont typeface="Arial" panose="020B0604020202020204" pitchFamily="34" charset="0"/>
              <a:buChar char="•"/>
            </a:pPr>
            <a:r>
              <a:rPr lang="en" sz="1200" baseline="30000" dirty="0"/>
              <a:t>Movement distance(mm without jaw): 1000</a:t>
            </a:r>
          </a:p>
          <a:p>
            <a:pPr marL="171450" indent="-171450">
              <a:buFont typeface="Arial" panose="020B0604020202020204" pitchFamily="34" charset="0"/>
              <a:buChar char="•"/>
            </a:pPr>
            <a:r>
              <a:rPr lang="en" sz="1200" baseline="30000" dirty="0"/>
              <a:t>Column width(mm): 400</a:t>
            </a:r>
            <a:endParaRPr lang="tr-TR" sz="1200" baseline="30000" dirty="0"/>
          </a:p>
          <a:p>
            <a:pPr marL="171450" indent="-171450">
              <a:buFont typeface="Arial" panose="020B0604020202020204" pitchFamily="34" charset="0"/>
              <a:buChar char="•"/>
            </a:pPr>
            <a:r>
              <a:rPr lang="en" sz="1200" baseline="30000" dirty="0"/>
              <a:t>RS232 connection / USB connection</a:t>
            </a:r>
          </a:p>
          <a:p>
            <a:pPr marL="171450" indent="-171450">
              <a:buFont typeface="Arial" panose="020B0604020202020204" pitchFamily="34" charset="0"/>
              <a:buChar char="•"/>
            </a:pPr>
            <a:endParaRPr lang="tr-TR" sz="1200" baseline="30000" dirty="0"/>
          </a:p>
        </p:txBody>
      </p:sp>
      <p:sp>
        <p:nvSpPr>
          <p:cNvPr id="12" name="Metin kutusu 11">
            <a:extLst>
              <a:ext uri="{FF2B5EF4-FFF2-40B4-BE49-F238E27FC236}">
                <a16:creationId xmlns:a16="http://schemas.microsoft.com/office/drawing/2014/main" id="{B15CDEF7-4F10-C169-B6C9-95C95B2B3492}"/>
              </a:ext>
            </a:extLst>
          </p:cNvPr>
          <p:cNvSpPr txBox="1"/>
          <p:nvPr/>
        </p:nvSpPr>
        <p:spPr>
          <a:xfrm>
            <a:off x="3630951" y="5039170"/>
            <a:ext cx="3228110" cy="1323439"/>
          </a:xfrm>
          <a:prstGeom prst="rect">
            <a:avLst/>
          </a:prstGeom>
          <a:noFill/>
        </p:spPr>
        <p:txBody>
          <a:bodyPr wrap="square" rtlCol="0">
            <a:spAutoFit/>
          </a:bodyPr>
          <a:lstStyle/>
          <a:p>
            <a:r>
              <a:rPr lang="en" sz="1200" b="1" baseline="30000" dirty="0">
                <a:solidFill>
                  <a:srgbClr val="FBBC3A"/>
                </a:solidFill>
                <a:cs typeface="Poppins Black" panose="00000A00000000000000" pitchFamily="2" charset="-94"/>
              </a:rPr>
              <a:t>COMPLIANCE </a:t>
            </a:r>
            <a:br>
              <a:rPr lang="tr-TR" sz="1200" baseline="30000" dirty="0">
                <a:solidFill>
                  <a:schemeClr val="bg1"/>
                </a:solidFill>
              </a:rPr>
            </a:br>
            <a:r>
              <a:rPr lang="en" sz="1200" baseline="30000" dirty="0"/>
              <a:t>Perform tensile, compression, bending, folding, cutting, drilling, etc. tests in the most economical way by using additional equipment according to EN, ISO, ASTM standards and any request.</a:t>
            </a:r>
          </a:p>
          <a:p>
            <a:r>
              <a:rPr lang="en" sz="1200" baseline="30000" dirty="0"/>
              <a:t> </a:t>
            </a:r>
          </a:p>
          <a:p>
            <a:r>
              <a:rPr lang="en" sz="1200" baseline="30000" dirty="0"/>
              <a:t>Easily convert your results to different units. Perform reliable tests with our standard or custom grip fixtures.</a:t>
            </a:r>
          </a:p>
          <a:p>
            <a:endParaRPr lang="tr-TR" sz="1200" baseline="30000" dirty="0"/>
          </a:p>
          <a:p>
            <a:r>
              <a:rPr lang="en" sz="1200" baseline="30000" dirty="0"/>
              <a:t>Prepare test presentations with the simple, fast and professional Falcon interface.</a:t>
            </a:r>
          </a:p>
          <a:p>
            <a:endParaRPr lang="tr-TR" sz="1200" baseline="30000" dirty="0"/>
          </a:p>
        </p:txBody>
      </p:sp>
      <p:graphicFrame>
        <p:nvGraphicFramePr>
          <p:cNvPr id="7" name="Tablo 5">
            <a:extLst>
              <a:ext uri="{FF2B5EF4-FFF2-40B4-BE49-F238E27FC236}">
                <a16:creationId xmlns:a16="http://schemas.microsoft.com/office/drawing/2014/main" id="{0D68CEAF-9103-4B46-E083-3D7C7E40927A}"/>
              </a:ext>
            </a:extLst>
          </p:cNvPr>
          <p:cNvGraphicFramePr>
            <a:graphicFrameLocks noGrp="1"/>
          </p:cNvGraphicFramePr>
          <p:nvPr>
            <p:extLst>
              <p:ext uri="{D42A27DB-BD31-4B8C-83A1-F6EECF244321}">
                <p14:modId xmlns:p14="http://schemas.microsoft.com/office/powerpoint/2010/main" val="2420758410"/>
              </p:ext>
            </p:extLst>
          </p:nvPr>
        </p:nvGraphicFramePr>
        <p:xfrm>
          <a:off x="69018" y="7030487"/>
          <a:ext cx="3317467" cy="1554480"/>
        </p:xfrm>
        <a:graphic>
          <a:graphicData uri="http://schemas.openxmlformats.org/drawingml/2006/table">
            <a:tbl>
              <a:tblPr firstRow="1" bandRow="1">
                <a:tableStyleId>{C4B1156A-380E-4F78-BDF5-A606A8083BF9}</a:tableStyleId>
              </a:tblPr>
              <a:tblGrid>
                <a:gridCol w="734769">
                  <a:extLst>
                    <a:ext uri="{9D8B030D-6E8A-4147-A177-3AD203B41FA5}">
                      <a16:colId xmlns:a16="http://schemas.microsoft.com/office/drawing/2014/main" val="4031069622"/>
                    </a:ext>
                  </a:extLst>
                </a:gridCol>
                <a:gridCol w="766916">
                  <a:extLst>
                    <a:ext uri="{9D8B030D-6E8A-4147-A177-3AD203B41FA5}">
                      <a16:colId xmlns:a16="http://schemas.microsoft.com/office/drawing/2014/main" val="3517062081"/>
                    </a:ext>
                  </a:extLst>
                </a:gridCol>
                <a:gridCol w="678426">
                  <a:extLst>
                    <a:ext uri="{9D8B030D-6E8A-4147-A177-3AD203B41FA5}">
                      <a16:colId xmlns:a16="http://schemas.microsoft.com/office/drawing/2014/main" val="264167814"/>
                    </a:ext>
                  </a:extLst>
                </a:gridCol>
                <a:gridCol w="523568">
                  <a:extLst>
                    <a:ext uri="{9D8B030D-6E8A-4147-A177-3AD203B41FA5}">
                      <a16:colId xmlns:a16="http://schemas.microsoft.com/office/drawing/2014/main" val="1710997483"/>
                    </a:ext>
                  </a:extLst>
                </a:gridCol>
                <a:gridCol w="613788">
                  <a:extLst>
                    <a:ext uri="{9D8B030D-6E8A-4147-A177-3AD203B41FA5}">
                      <a16:colId xmlns:a16="http://schemas.microsoft.com/office/drawing/2014/main" val="2868517914"/>
                    </a:ext>
                  </a:extLst>
                </a:gridCol>
              </a:tblGrid>
              <a:tr h="177917">
                <a:tc>
                  <a:txBody>
                    <a:bodyPr/>
                    <a:lstStyle/>
                    <a:p>
                      <a:r>
                        <a:rPr lang="en" sz="600" dirty="0"/>
                        <a:t>Body Capacity</a:t>
                      </a:r>
                    </a:p>
                  </a:txBody>
                  <a:tcPr/>
                </a:tc>
                <a:tc>
                  <a:txBody>
                    <a:bodyPr/>
                    <a:lstStyle/>
                    <a:p>
                      <a:r>
                        <a:rPr lang="en" sz="600" dirty="0"/>
                        <a:t>20 kN</a:t>
                      </a:r>
                    </a:p>
                  </a:txBody>
                  <a:tcPr/>
                </a:tc>
                <a:tc>
                  <a:txBody>
                    <a:bodyPr/>
                    <a:lstStyle/>
                    <a:p>
                      <a:r>
                        <a:rPr lang="en" sz="600" dirty="0"/>
                        <a:t>50kN</a:t>
                      </a:r>
                    </a:p>
                  </a:txBody>
                  <a:tcPr/>
                </a:tc>
                <a:tc>
                  <a:txBody>
                    <a:bodyPr/>
                    <a:lstStyle/>
                    <a:p>
                      <a:r>
                        <a:rPr lang="en" sz="600" dirty="0"/>
                        <a:t>100kN</a:t>
                      </a:r>
                    </a:p>
                  </a:txBody>
                  <a:tcPr/>
                </a:tc>
                <a:tc>
                  <a:txBody>
                    <a:bodyPr/>
                    <a:lstStyle/>
                    <a:p>
                      <a:r>
                        <a:rPr lang="en" sz="600" dirty="0"/>
                        <a:t>200kN</a:t>
                      </a:r>
                    </a:p>
                  </a:txBody>
                  <a:tcPr/>
                </a:tc>
                <a:extLst>
                  <a:ext uri="{0D108BD9-81ED-4DB2-BD59-A6C34878D82A}">
                    <a16:rowId xmlns:a16="http://schemas.microsoft.com/office/drawing/2014/main" val="670233632"/>
                  </a:ext>
                </a:extLst>
              </a:tr>
              <a:tr h="177917">
                <a:tc>
                  <a:txBody>
                    <a:bodyPr/>
                    <a:lstStyle/>
                    <a:p>
                      <a:r>
                        <a:rPr lang="en" sz="600" dirty="0"/>
                        <a:t>Loadcell Options</a:t>
                      </a:r>
                    </a:p>
                  </a:txBody>
                  <a:tcPr/>
                </a:tc>
                <a:tc>
                  <a:txBody>
                    <a:bodyPr/>
                    <a:lstStyle/>
                    <a:p>
                      <a:r>
                        <a:rPr lang="en" sz="600" dirty="0"/>
                        <a:t>2/5/10/20 kN</a:t>
                      </a:r>
                    </a:p>
                  </a:txBody>
                  <a:tcPr/>
                </a:tc>
                <a:tc>
                  <a:txBody>
                    <a:bodyPr/>
                    <a:lstStyle/>
                    <a:p>
                      <a:r>
                        <a:rPr lang="en" sz="600" dirty="0"/>
                        <a:t>30/50 kN</a:t>
                      </a:r>
                    </a:p>
                  </a:txBody>
                  <a:tcPr/>
                </a:tc>
                <a:tc>
                  <a:txBody>
                    <a:bodyPr/>
                    <a:lstStyle/>
                    <a:p>
                      <a:r>
                        <a:rPr lang="en" sz="600" dirty="0"/>
                        <a:t>50/100 kN</a:t>
                      </a:r>
                    </a:p>
                  </a:txBody>
                  <a:tcPr/>
                </a:tc>
                <a:tc>
                  <a:txBody>
                    <a:bodyPr/>
                    <a:lstStyle/>
                    <a:p>
                      <a:r>
                        <a:rPr lang="en" sz="600" dirty="0"/>
                        <a:t>50/100/200 kN</a:t>
                      </a:r>
                    </a:p>
                  </a:txBody>
                  <a:tcPr/>
                </a:tc>
                <a:extLst>
                  <a:ext uri="{0D108BD9-81ED-4DB2-BD59-A6C34878D82A}">
                    <a16:rowId xmlns:a16="http://schemas.microsoft.com/office/drawing/2014/main" val="3160667658"/>
                  </a:ext>
                </a:extLst>
              </a:tr>
              <a:tr h="177917">
                <a:tc>
                  <a:txBody>
                    <a:bodyPr/>
                    <a:lstStyle/>
                    <a:p>
                      <a:r>
                        <a:rPr lang="en" sz="600" dirty="0"/>
                        <a:t>Height(cm)</a:t>
                      </a:r>
                    </a:p>
                  </a:txBody>
                  <a:tcPr/>
                </a:tc>
                <a:tc>
                  <a:txBody>
                    <a:bodyPr/>
                    <a:lstStyle/>
                    <a:p>
                      <a:r>
                        <a:rPr lang="en" sz="600" dirty="0"/>
                        <a:t>148</a:t>
                      </a:r>
                    </a:p>
                  </a:txBody>
                  <a:tcPr/>
                </a:tc>
                <a:tc>
                  <a:txBody>
                    <a:bodyPr/>
                    <a:lstStyle/>
                    <a:p>
                      <a:r>
                        <a:rPr lang="en" sz="600" dirty="0"/>
                        <a:t>170</a:t>
                      </a:r>
                    </a:p>
                  </a:txBody>
                  <a:tcPr/>
                </a:tc>
                <a:tc>
                  <a:txBody>
                    <a:bodyPr/>
                    <a:lstStyle/>
                    <a:p>
                      <a:r>
                        <a:rPr lang="en" sz="600" dirty="0"/>
                        <a:t>175</a:t>
                      </a:r>
                    </a:p>
                  </a:txBody>
                  <a:tcPr/>
                </a:tc>
                <a:tc>
                  <a:txBody>
                    <a:bodyPr/>
                    <a:lstStyle/>
                    <a:p>
                      <a:r>
                        <a:rPr lang="en" sz="600" dirty="0"/>
                        <a:t>225</a:t>
                      </a:r>
                    </a:p>
                  </a:txBody>
                  <a:tcPr/>
                </a:tc>
                <a:extLst>
                  <a:ext uri="{0D108BD9-81ED-4DB2-BD59-A6C34878D82A}">
                    <a16:rowId xmlns:a16="http://schemas.microsoft.com/office/drawing/2014/main" val="3427104574"/>
                  </a:ext>
                </a:extLst>
              </a:tr>
              <a:tr h="177917">
                <a:tc>
                  <a:txBody>
                    <a:bodyPr/>
                    <a:lstStyle/>
                    <a:p>
                      <a:r>
                        <a:rPr lang="en" sz="600" dirty="0"/>
                        <a:t>Width(cm)</a:t>
                      </a:r>
                    </a:p>
                  </a:txBody>
                  <a:tcPr/>
                </a:tc>
                <a:tc>
                  <a:txBody>
                    <a:bodyPr/>
                    <a:lstStyle/>
                    <a:p>
                      <a:r>
                        <a:rPr lang="en" sz="600" dirty="0"/>
                        <a:t>72</a:t>
                      </a:r>
                    </a:p>
                  </a:txBody>
                  <a:tcPr/>
                </a:tc>
                <a:tc>
                  <a:txBody>
                    <a:bodyPr/>
                    <a:lstStyle/>
                    <a:p>
                      <a:r>
                        <a:rPr lang="en" sz="600" dirty="0"/>
                        <a:t>82</a:t>
                      </a:r>
                    </a:p>
                  </a:txBody>
                  <a:tcPr/>
                </a:tc>
                <a:tc>
                  <a:txBody>
                    <a:bodyPr/>
                    <a:lstStyle/>
                    <a:p>
                      <a:r>
                        <a:rPr lang="en" sz="600" dirty="0"/>
                        <a:t>86</a:t>
                      </a:r>
                    </a:p>
                  </a:txBody>
                  <a:tcPr/>
                </a:tc>
                <a:tc>
                  <a:txBody>
                    <a:bodyPr/>
                    <a:lstStyle/>
                    <a:p>
                      <a:r>
                        <a:rPr lang="en" sz="600" dirty="0"/>
                        <a:t>101</a:t>
                      </a:r>
                    </a:p>
                  </a:txBody>
                  <a:tcPr/>
                </a:tc>
                <a:extLst>
                  <a:ext uri="{0D108BD9-81ED-4DB2-BD59-A6C34878D82A}">
                    <a16:rowId xmlns:a16="http://schemas.microsoft.com/office/drawing/2014/main" val="4169955345"/>
                  </a:ext>
                </a:extLst>
              </a:tr>
              <a:tr h="177917">
                <a:tc>
                  <a:txBody>
                    <a:bodyPr/>
                    <a:lstStyle/>
                    <a:p>
                      <a:r>
                        <a:rPr lang="en" sz="600" dirty="0"/>
                        <a:t>Depth(cm)</a:t>
                      </a:r>
                    </a:p>
                  </a:txBody>
                  <a:tcPr/>
                </a:tc>
                <a:tc>
                  <a:txBody>
                    <a:bodyPr/>
                    <a:lstStyle/>
                    <a:p>
                      <a:r>
                        <a:rPr lang="en" sz="600" dirty="0"/>
                        <a:t>48</a:t>
                      </a:r>
                    </a:p>
                  </a:txBody>
                  <a:tcPr/>
                </a:tc>
                <a:tc>
                  <a:txBody>
                    <a:bodyPr/>
                    <a:lstStyle/>
                    <a:p>
                      <a:r>
                        <a:rPr lang="en" sz="600" dirty="0"/>
                        <a:t>57</a:t>
                      </a:r>
                    </a:p>
                  </a:txBody>
                  <a:tcPr/>
                </a:tc>
                <a:tc>
                  <a:txBody>
                    <a:bodyPr/>
                    <a:lstStyle/>
                    <a:p>
                      <a:r>
                        <a:rPr lang="en" sz="600" dirty="0"/>
                        <a:t>60</a:t>
                      </a:r>
                    </a:p>
                  </a:txBody>
                  <a:tcPr/>
                </a:tc>
                <a:tc>
                  <a:txBody>
                    <a:bodyPr/>
                    <a:lstStyle/>
                    <a:p>
                      <a:r>
                        <a:rPr lang="en" sz="600" dirty="0"/>
                        <a:t>800</a:t>
                      </a:r>
                    </a:p>
                  </a:txBody>
                  <a:tcPr/>
                </a:tc>
                <a:extLst>
                  <a:ext uri="{0D108BD9-81ED-4DB2-BD59-A6C34878D82A}">
                    <a16:rowId xmlns:a16="http://schemas.microsoft.com/office/drawing/2014/main" val="1319921112"/>
                  </a:ext>
                </a:extLst>
              </a:tr>
              <a:tr h="177917">
                <a:tc>
                  <a:txBody>
                    <a:bodyPr/>
                    <a:lstStyle/>
                    <a:p>
                      <a:r>
                        <a:rPr lang="en" sz="600" dirty="0"/>
                        <a:t>Weight(kg)</a:t>
                      </a:r>
                    </a:p>
                  </a:txBody>
                  <a:tcPr/>
                </a:tc>
                <a:tc>
                  <a:txBody>
                    <a:bodyPr/>
                    <a:lstStyle/>
                    <a:p>
                      <a:r>
                        <a:rPr lang="en" sz="600" dirty="0"/>
                        <a:t>95</a:t>
                      </a:r>
                    </a:p>
                  </a:txBody>
                  <a:tcPr/>
                </a:tc>
                <a:tc>
                  <a:txBody>
                    <a:bodyPr/>
                    <a:lstStyle/>
                    <a:p>
                      <a:r>
                        <a:rPr lang="en" sz="600" dirty="0"/>
                        <a:t>205</a:t>
                      </a:r>
                    </a:p>
                  </a:txBody>
                  <a:tcPr/>
                </a:tc>
                <a:tc>
                  <a:txBody>
                    <a:bodyPr/>
                    <a:lstStyle/>
                    <a:p>
                      <a:r>
                        <a:rPr lang="en" sz="600" dirty="0"/>
                        <a:t>275</a:t>
                      </a:r>
                    </a:p>
                  </a:txBody>
                  <a:tcPr/>
                </a:tc>
                <a:tc>
                  <a:txBody>
                    <a:bodyPr/>
                    <a:lstStyle/>
                    <a:p>
                      <a:pPr marL="0" algn="l" defTabSz="685800" rtl="0" eaLnBrk="1" latinLnBrk="0" hangingPunct="1"/>
                      <a:r>
                        <a:rPr lang="en" sz="600" kern="1200" dirty="0">
                          <a:solidFill>
                            <a:schemeClr val="dk1"/>
                          </a:solidFill>
                          <a:latin typeface="+mn-lt"/>
                          <a:ea typeface="+mn-ea"/>
                          <a:cs typeface="+mn-cs"/>
                        </a:rPr>
                        <a:t>750</a:t>
                      </a:r>
                    </a:p>
                  </a:txBody>
                  <a:tcPr/>
                </a:tc>
                <a:extLst>
                  <a:ext uri="{0D108BD9-81ED-4DB2-BD59-A6C34878D82A}">
                    <a16:rowId xmlns:a16="http://schemas.microsoft.com/office/drawing/2014/main" val="2798951242"/>
                  </a:ext>
                </a:extLst>
              </a:tr>
              <a:tr h="177917">
                <a:tc>
                  <a:txBody>
                    <a:bodyPr/>
                    <a:lstStyle/>
                    <a:p>
                      <a:r>
                        <a:rPr lang="en" sz="600" dirty="0"/>
                        <a:t>Voltage/Power</a:t>
                      </a:r>
                    </a:p>
                  </a:txBody>
                  <a:tcPr/>
                </a:tc>
                <a:tc>
                  <a:txBody>
                    <a:bodyPr/>
                    <a:lstStyle/>
                    <a:p>
                      <a:r>
                        <a:rPr lang="en" sz="600" dirty="0"/>
                        <a:t>220V±10% 50 Hz / 0.75 kW</a:t>
                      </a:r>
                      <a:endParaRPr lang="tr-TR" sz="600" dirty="0"/>
                    </a:p>
                  </a:txBody>
                  <a:tcPr/>
                </a:tc>
                <a:tc>
                  <a:txBody>
                    <a:bodyPr/>
                    <a:lstStyle/>
                    <a:p>
                      <a:r>
                        <a:rPr lang="en" sz="600" dirty="0"/>
                        <a:t>220V±10% 50 Hz / 1.5 kW</a:t>
                      </a:r>
                      <a:endParaRPr lang="tr-TR" sz="600" dirty="0"/>
                    </a:p>
                  </a:txBody>
                  <a:tcPr/>
                </a:tc>
                <a:tc>
                  <a:txBody>
                    <a:bodyPr/>
                    <a:lstStyle/>
                    <a:p>
                      <a:r>
                        <a:rPr lang="en" sz="600" dirty="0"/>
                        <a:t>220V±10% 50 Hz / 1.5 kW</a:t>
                      </a:r>
                      <a:endParaRPr lang="tr-TR" sz="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 sz="600" kern="1200" dirty="0">
                          <a:solidFill>
                            <a:schemeClr val="dk1"/>
                          </a:solidFill>
                          <a:latin typeface="+mn-lt"/>
                          <a:ea typeface="+mn-ea"/>
                          <a:cs typeface="+mn-cs"/>
                        </a:rPr>
                        <a:t>3x380V±10% 50 Hz / 4 kW</a:t>
                      </a:r>
                      <a:endParaRPr lang="tr-TR" sz="600" kern="1200" dirty="0">
                        <a:solidFill>
                          <a:schemeClr val="dk1"/>
                        </a:solidFill>
                        <a:latin typeface="+mn-lt"/>
                        <a:ea typeface="+mn-ea"/>
                        <a:cs typeface="+mn-cs"/>
                      </a:endParaRPr>
                    </a:p>
                  </a:txBody>
                  <a:tcPr/>
                </a:tc>
                <a:extLst>
                  <a:ext uri="{0D108BD9-81ED-4DB2-BD59-A6C34878D82A}">
                    <a16:rowId xmlns:a16="http://schemas.microsoft.com/office/drawing/2014/main" val="2794758366"/>
                  </a:ext>
                </a:extLst>
              </a:tr>
            </a:tbl>
          </a:graphicData>
        </a:graphic>
      </p:graphicFrame>
      <p:sp>
        <p:nvSpPr>
          <p:cNvPr id="8" name="Metin kutusu 7">
            <a:extLst>
              <a:ext uri="{FF2B5EF4-FFF2-40B4-BE49-F238E27FC236}">
                <a16:creationId xmlns:a16="http://schemas.microsoft.com/office/drawing/2014/main" id="{7AE0F942-F5E6-8493-5D9E-233D74507152}"/>
              </a:ext>
            </a:extLst>
          </p:cNvPr>
          <p:cNvSpPr txBox="1"/>
          <p:nvPr/>
        </p:nvSpPr>
        <p:spPr>
          <a:xfrm>
            <a:off x="4716541" y="9173768"/>
            <a:ext cx="2323370" cy="338554"/>
          </a:xfrm>
          <a:prstGeom prst="rect">
            <a:avLst/>
          </a:prstGeom>
          <a:noFill/>
        </p:spPr>
        <p:txBody>
          <a:bodyPr wrap="square" rtlCol="0">
            <a:spAutoFit/>
          </a:bodyPr>
          <a:lstStyle/>
          <a:p>
            <a:r>
              <a:rPr lang="tr-TR" sz="2400" b="1" baseline="30000" dirty="0">
                <a:solidFill>
                  <a:srgbClr val="333D47"/>
                </a:solidFill>
              </a:rPr>
              <a:t>www.labomak.com.tr</a:t>
            </a:r>
          </a:p>
        </p:txBody>
      </p:sp>
      <p:sp>
        <p:nvSpPr>
          <p:cNvPr id="9" name="Metin kutusu 8">
            <a:extLst>
              <a:ext uri="{FF2B5EF4-FFF2-40B4-BE49-F238E27FC236}">
                <a16:creationId xmlns:a16="http://schemas.microsoft.com/office/drawing/2014/main" id="{7945547E-A1EB-0DDC-1D7F-2800948879EA}"/>
              </a:ext>
            </a:extLst>
          </p:cNvPr>
          <p:cNvSpPr txBox="1"/>
          <p:nvPr/>
        </p:nvSpPr>
        <p:spPr>
          <a:xfrm>
            <a:off x="272601" y="9182721"/>
            <a:ext cx="3680048" cy="297517"/>
          </a:xfrm>
          <a:prstGeom prst="rect">
            <a:avLst/>
          </a:prstGeom>
          <a:noFill/>
        </p:spPr>
        <p:txBody>
          <a:bodyPr wrap="square" rtlCol="0">
            <a:spAutoFit/>
          </a:bodyPr>
          <a:lstStyle/>
          <a:p>
            <a:r>
              <a:rPr lang="tr-TR" sz="2000" b="1" baseline="30000" dirty="0">
                <a:solidFill>
                  <a:schemeClr val="bg1"/>
                </a:solidFill>
              </a:rPr>
              <a:t>   info@labomak.com.tr	          +90 212 438 18 26</a:t>
            </a:r>
          </a:p>
        </p:txBody>
      </p:sp>
      <p:pic>
        <p:nvPicPr>
          <p:cNvPr id="13" name="Grafik 12" descr="Alıcı düz dolguyla">
            <a:extLst>
              <a:ext uri="{FF2B5EF4-FFF2-40B4-BE49-F238E27FC236}">
                <a16:creationId xmlns:a16="http://schemas.microsoft.com/office/drawing/2014/main" id="{0DFCD659-F85C-E78C-D7A5-804B6AC15F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2709" y="9146776"/>
            <a:ext cx="189706" cy="189706"/>
          </a:xfrm>
          <a:prstGeom prst="rect">
            <a:avLst/>
          </a:prstGeom>
        </p:spPr>
      </p:pic>
      <p:pic>
        <p:nvPicPr>
          <p:cNvPr id="14" name="Grafik 13" descr="Zarf düz dolguyla">
            <a:extLst>
              <a:ext uri="{FF2B5EF4-FFF2-40B4-BE49-F238E27FC236}">
                <a16:creationId xmlns:a16="http://schemas.microsoft.com/office/drawing/2014/main" id="{F03BAAC5-E592-F707-7DC4-24C919C2D81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811" y="9162678"/>
            <a:ext cx="189706" cy="189706"/>
          </a:xfrm>
          <a:prstGeom prst="rect">
            <a:avLst/>
          </a:prstGeom>
        </p:spPr>
      </p:pic>
      <p:sp>
        <p:nvSpPr>
          <p:cNvPr id="16" name="Metin kutusu 15">
            <a:extLst>
              <a:ext uri="{FF2B5EF4-FFF2-40B4-BE49-F238E27FC236}">
                <a16:creationId xmlns:a16="http://schemas.microsoft.com/office/drawing/2014/main" id="{EB710195-CF45-08B5-2A5F-AE1188BAB01B}"/>
              </a:ext>
            </a:extLst>
          </p:cNvPr>
          <p:cNvSpPr txBox="1"/>
          <p:nvPr/>
        </p:nvSpPr>
        <p:spPr>
          <a:xfrm>
            <a:off x="394231" y="9670038"/>
            <a:ext cx="3798797" cy="235962"/>
          </a:xfrm>
          <a:prstGeom prst="rect">
            <a:avLst/>
          </a:prstGeom>
          <a:noFill/>
        </p:spPr>
        <p:txBody>
          <a:bodyPr wrap="none" rtlCol="0">
            <a:spAutoFit/>
          </a:bodyPr>
          <a:lstStyle/>
          <a:p>
            <a:r>
              <a:rPr lang="tr-TR" sz="1400" baseline="30000" dirty="0"/>
              <a:t>İkitelli OSB </a:t>
            </a:r>
            <a:r>
              <a:rPr lang="tr-TR" sz="1400" baseline="30000" dirty="0" err="1"/>
              <a:t>Sefaköy</a:t>
            </a:r>
            <a:r>
              <a:rPr lang="tr-TR" sz="1400" baseline="30000" dirty="0"/>
              <a:t> San. Sit. 16 blok No: 11-13, 34490  </a:t>
            </a:r>
            <a:r>
              <a:rPr lang="tr-TR" sz="1400" baseline="30000" dirty="0" err="1"/>
              <a:t>Başakşehir</a:t>
            </a:r>
            <a:r>
              <a:rPr lang="tr-TR" sz="1400" baseline="30000" dirty="0"/>
              <a:t>/İstanbul</a:t>
            </a:r>
          </a:p>
        </p:txBody>
      </p:sp>
      <p:pic>
        <p:nvPicPr>
          <p:cNvPr id="17" name="Grafik 16" descr="Ev düz dolguyla">
            <a:extLst>
              <a:ext uri="{FF2B5EF4-FFF2-40B4-BE49-F238E27FC236}">
                <a16:creationId xmlns:a16="http://schemas.microsoft.com/office/drawing/2014/main" id="{3AD379C8-2E5E-9665-12A5-A74C5CE7EA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6601" y="9642824"/>
            <a:ext cx="153212" cy="153212"/>
          </a:xfrm>
          <a:prstGeom prst="rect">
            <a:avLst/>
          </a:prstGeom>
        </p:spPr>
      </p:pic>
    </p:spTree>
    <p:extLst>
      <p:ext uri="{BB962C8B-B14F-4D97-AF65-F5344CB8AC3E}">
        <p14:creationId xmlns:p14="http://schemas.microsoft.com/office/powerpoint/2010/main" val="260167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55FFD91-99CA-BD17-66BF-BE1168F32C1A}"/>
              </a:ext>
            </a:extLst>
          </p:cNvPr>
          <p:cNvSpPr/>
          <p:nvPr/>
        </p:nvSpPr>
        <p:spPr>
          <a:xfrm>
            <a:off x="4645296" y="6465041"/>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a:extLst>
              <a:ext uri="{FF2B5EF4-FFF2-40B4-BE49-F238E27FC236}">
                <a16:creationId xmlns:a16="http://schemas.microsoft.com/office/drawing/2014/main" id="{F05EC154-E94B-5E9B-7790-C97509BBC3EF}"/>
              </a:ext>
            </a:extLst>
          </p:cNvPr>
          <p:cNvSpPr/>
          <p:nvPr/>
        </p:nvSpPr>
        <p:spPr>
          <a:xfrm>
            <a:off x="2482850" y="6465041"/>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id="{8384C9B9-205D-93DB-A9B6-E288EB46F6F9}"/>
              </a:ext>
            </a:extLst>
          </p:cNvPr>
          <p:cNvSpPr/>
          <p:nvPr/>
        </p:nvSpPr>
        <p:spPr>
          <a:xfrm>
            <a:off x="294278" y="6470458"/>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D4EDB7A0-AD80-287F-1CE4-7BACE4FC572C}"/>
              </a:ext>
            </a:extLst>
          </p:cNvPr>
          <p:cNvSpPr/>
          <p:nvPr/>
        </p:nvSpPr>
        <p:spPr>
          <a:xfrm>
            <a:off x="294278" y="85991"/>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4ABF1381-F02B-7261-A149-D068B3349B82}"/>
              </a:ext>
            </a:extLst>
          </p:cNvPr>
          <p:cNvSpPr/>
          <p:nvPr/>
        </p:nvSpPr>
        <p:spPr>
          <a:xfrm>
            <a:off x="2482850" y="85991"/>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CB05836A-D372-56FA-844C-DD36A94F9F55}"/>
              </a:ext>
            </a:extLst>
          </p:cNvPr>
          <p:cNvSpPr/>
          <p:nvPr/>
        </p:nvSpPr>
        <p:spPr>
          <a:xfrm>
            <a:off x="2482850" y="2207796"/>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id="{5FEB955C-1A37-E53C-12E1-5B3B11816345}"/>
              </a:ext>
            </a:extLst>
          </p:cNvPr>
          <p:cNvSpPr/>
          <p:nvPr/>
        </p:nvSpPr>
        <p:spPr>
          <a:xfrm>
            <a:off x="4645296" y="2214146"/>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a:extLst>
              <a:ext uri="{FF2B5EF4-FFF2-40B4-BE49-F238E27FC236}">
                <a16:creationId xmlns:a16="http://schemas.microsoft.com/office/drawing/2014/main" id="{A5BFAFEE-40D2-2FCB-DA03-DCA57E83782B}"/>
              </a:ext>
            </a:extLst>
          </p:cNvPr>
          <p:cNvSpPr/>
          <p:nvPr/>
        </p:nvSpPr>
        <p:spPr>
          <a:xfrm>
            <a:off x="2482850" y="4329239"/>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87051613-6665-4B80-13F0-6CE1570A517D}"/>
              </a:ext>
            </a:extLst>
          </p:cNvPr>
          <p:cNvSpPr/>
          <p:nvPr/>
        </p:nvSpPr>
        <p:spPr>
          <a:xfrm>
            <a:off x="294278" y="4329239"/>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a:extLst>
              <a:ext uri="{FF2B5EF4-FFF2-40B4-BE49-F238E27FC236}">
                <a16:creationId xmlns:a16="http://schemas.microsoft.com/office/drawing/2014/main" id="{AF5972C5-E591-F2FD-0CC5-F6CC4E238440}"/>
              </a:ext>
            </a:extLst>
          </p:cNvPr>
          <p:cNvSpPr/>
          <p:nvPr/>
        </p:nvSpPr>
        <p:spPr>
          <a:xfrm>
            <a:off x="4645296" y="85991"/>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a:extLst>
              <a:ext uri="{FF2B5EF4-FFF2-40B4-BE49-F238E27FC236}">
                <a16:creationId xmlns:a16="http://schemas.microsoft.com/office/drawing/2014/main" id="{DA91E079-C862-05C4-1D7F-E59A3D983939}"/>
              </a:ext>
            </a:extLst>
          </p:cNvPr>
          <p:cNvSpPr/>
          <p:nvPr/>
        </p:nvSpPr>
        <p:spPr>
          <a:xfrm>
            <a:off x="294278" y="2214146"/>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a:extLst>
              <a:ext uri="{FF2B5EF4-FFF2-40B4-BE49-F238E27FC236}">
                <a16:creationId xmlns:a16="http://schemas.microsoft.com/office/drawing/2014/main" id="{CF2FE593-80E3-617A-E417-AB98C7B2B064}"/>
              </a:ext>
            </a:extLst>
          </p:cNvPr>
          <p:cNvSpPr/>
          <p:nvPr/>
        </p:nvSpPr>
        <p:spPr>
          <a:xfrm>
            <a:off x="4645296" y="4329238"/>
            <a:ext cx="1892300" cy="1981200"/>
          </a:xfrm>
          <a:prstGeom prst="ellipse">
            <a:avLst/>
          </a:prstGeom>
          <a:solidFill>
            <a:schemeClr val="bg1"/>
          </a:solidFill>
          <a:ln w="76200">
            <a:solidFill>
              <a:srgbClr val="FBB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 name="Resim 19">
            <a:extLst>
              <a:ext uri="{FF2B5EF4-FFF2-40B4-BE49-F238E27FC236}">
                <a16:creationId xmlns:a16="http://schemas.microsoft.com/office/drawing/2014/main" id="{E3136D9F-8C9E-4EF4-7357-DFF2ACF0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668" y="51826"/>
            <a:ext cx="2002664" cy="2002664"/>
          </a:xfrm>
          <a:prstGeom prst="rect">
            <a:avLst/>
          </a:prstGeom>
        </p:spPr>
      </p:pic>
      <p:pic>
        <p:nvPicPr>
          <p:cNvPr id="21" name="Resim 20">
            <a:extLst>
              <a:ext uri="{FF2B5EF4-FFF2-40B4-BE49-F238E27FC236}">
                <a16:creationId xmlns:a16="http://schemas.microsoft.com/office/drawing/2014/main" id="{5EB2FC48-E1FA-AC7D-A2A9-75941FF00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78" y="184550"/>
            <a:ext cx="1784082" cy="1784082"/>
          </a:xfrm>
          <a:prstGeom prst="rect">
            <a:avLst/>
          </a:prstGeom>
        </p:spPr>
      </p:pic>
      <p:pic>
        <p:nvPicPr>
          <p:cNvPr id="22" name="Resim 21">
            <a:extLst>
              <a:ext uri="{FF2B5EF4-FFF2-40B4-BE49-F238E27FC236}">
                <a16:creationId xmlns:a16="http://schemas.microsoft.com/office/drawing/2014/main" id="{8B375103-B76D-8ACC-F1D4-7F8A7F33F9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5296" y="51826"/>
            <a:ext cx="1892300" cy="1892300"/>
          </a:xfrm>
          <a:prstGeom prst="rect">
            <a:avLst/>
          </a:prstGeom>
        </p:spPr>
      </p:pic>
      <p:pic>
        <p:nvPicPr>
          <p:cNvPr id="23" name="Resim 22">
            <a:extLst>
              <a:ext uri="{FF2B5EF4-FFF2-40B4-BE49-F238E27FC236}">
                <a16:creationId xmlns:a16="http://schemas.microsoft.com/office/drawing/2014/main" id="{2C78A2E7-087E-D2E9-9C28-9C720F351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6200" y="2385596"/>
            <a:ext cx="1625600" cy="1625600"/>
          </a:xfrm>
          <a:prstGeom prst="rect">
            <a:avLst/>
          </a:prstGeom>
        </p:spPr>
      </p:pic>
      <p:pic>
        <p:nvPicPr>
          <p:cNvPr id="24" name="Resim 23">
            <a:extLst>
              <a:ext uri="{FF2B5EF4-FFF2-40B4-BE49-F238E27FC236}">
                <a16:creationId xmlns:a16="http://schemas.microsoft.com/office/drawing/2014/main" id="{1F0EFEED-680C-A239-EA4E-03F033FBA3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2576" y="2483870"/>
            <a:ext cx="1607486" cy="1429052"/>
          </a:xfrm>
          <a:prstGeom prst="rect">
            <a:avLst/>
          </a:prstGeom>
        </p:spPr>
      </p:pic>
      <p:pic>
        <p:nvPicPr>
          <p:cNvPr id="25" name="Resim 24">
            <a:extLst>
              <a:ext uri="{FF2B5EF4-FFF2-40B4-BE49-F238E27FC236}">
                <a16:creationId xmlns:a16="http://schemas.microsoft.com/office/drawing/2014/main" id="{3E33E134-2D10-4185-20C7-F5535073C7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576" y="4519737"/>
            <a:ext cx="1607486" cy="1607486"/>
          </a:xfrm>
          <a:prstGeom prst="rect">
            <a:avLst/>
          </a:prstGeom>
        </p:spPr>
      </p:pic>
      <p:pic>
        <p:nvPicPr>
          <p:cNvPr id="26" name="Resim 25">
            <a:extLst>
              <a:ext uri="{FF2B5EF4-FFF2-40B4-BE49-F238E27FC236}">
                <a16:creationId xmlns:a16="http://schemas.microsoft.com/office/drawing/2014/main" id="{0F1ED3AF-A6A9-C4A8-7876-7F656C5E64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1300" y="4666723"/>
            <a:ext cx="1460500" cy="1460500"/>
          </a:xfrm>
          <a:prstGeom prst="rect">
            <a:avLst/>
          </a:prstGeom>
        </p:spPr>
      </p:pic>
      <p:pic>
        <p:nvPicPr>
          <p:cNvPr id="27" name="Resim 26">
            <a:extLst>
              <a:ext uri="{FF2B5EF4-FFF2-40B4-BE49-F238E27FC236}">
                <a16:creationId xmlns:a16="http://schemas.microsoft.com/office/drawing/2014/main" id="{EE9DB36D-EEBA-05D4-BC15-A74D0CDB75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1196" y="2518946"/>
            <a:ext cx="1387344" cy="1387344"/>
          </a:xfrm>
          <a:prstGeom prst="rect">
            <a:avLst/>
          </a:prstGeom>
        </p:spPr>
      </p:pic>
      <p:pic>
        <p:nvPicPr>
          <p:cNvPr id="28" name="Resim 27">
            <a:extLst>
              <a:ext uri="{FF2B5EF4-FFF2-40B4-BE49-F238E27FC236}">
                <a16:creationId xmlns:a16="http://schemas.microsoft.com/office/drawing/2014/main" id="{77F6757B-5A35-9D04-A257-6552E12DE1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8295" y="6691380"/>
            <a:ext cx="1581410" cy="1581410"/>
          </a:xfrm>
          <a:prstGeom prst="rect">
            <a:avLst/>
          </a:prstGeom>
        </p:spPr>
      </p:pic>
      <p:pic>
        <p:nvPicPr>
          <p:cNvPr id="29" name="Resim 28">
            <a:extLst>
              <a:ext uri="{FF2B5EF4-FFF2-40B4-BE49-F238E27FC236}">
                <a16:creationId xmlns:a16="http://schemas.microsoft.com/office/drawing/2014/main" id="{96D94CB4-7F7D-CC28-1E14-4620D073C6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8120" y="6598522"/>
            <a:ext cx="1714238" cy="1714238"/>
          </a:xfrm>
          <a:prstGeom prst="rect">
            <a:avLst/>
          </a:prstGeom>
        </p:spPr>
      </p:pic>
      <p:pic>
        <p:nvPicPr>
          <p:cNvPr id="30" name="Resim 29">
            <a:extLst>
              <a:ext uri="{FF2B5EF4-FFF2-40B4-BE49-F238E27FC236}">
                <a16:creationId xmlns:a16="http://schemas.microsoft.com/office/drawing/2014/main" id="{9903F009-D0B2-C739-B1C8-2E978DCB3C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34218" y="4556331"/>
            <a:ext cx="1414322" cy="1414322"/>
          </a:xfrm>
          <a:prstGeom prst="rect">
            <a:avLst/>
          </a:prstGeom>
        </p:spPr>
      </p:pic>
      <p:pic>
        <p:nvPicPr>
          <p:cNvPr id="31" name="Resim 30">
            <a:extLst>
              <a:ext uri="{FF2B5EF4-FFF2-40B4-BE49-F238E27FC236}">
                <a16:creationId xmlns:a16="http://schemas.microsoft.com/office/drawing/2014/main" id="{646263AD-9CBB-0BAB-DA31-FF83479FEA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34218" y="6739725"/>
            <a:ext cx="1403196" cy="1403196"/>
          </a:xfrm>
          <a:prstGeom prst="rect">
            <a:avLst/>
          </a:prstGeom>
        </p:spPr>
      </p:pic>
      <p:sp>
        <p:nvSpPr>
          <p:cNvPr id="38" name="Metin kutusu 37">
            <a:extLst>
              <a:ext uri="{FF2B5EF4-FFF2-40B4-BE49-F238E27FC236}">
                <a16:creationId xmlns:a16="http://schemas.microsoft.com/office/drawing/2014/main" id="{927237BB-3FCA-8EA2-1367-832FE442ACCC}"/>
              </a:ext>
            </a:extLst>
          </p:cNvPr>
          <p:cNvSpPr txBox="1"/>
          <p:nvPr/>
        </p:nvSpPr>
        <p:spPr>
          <a:xfrm>
            <a:off x="4716541" y="9173768"/>
            <a:ext cx="2323370" cy="338554"/>
          </a:xfrm>
          <a:prstGeom prst="rect">
            <a:avLst/>
          </a:prstGeom>
          <a:noFill/>
        </p:spPr>
        <p:txBody>
          <a:bodyPr wrap="square" rtlCol="0">
            <a:spAutoFit/>
          </a:bodyPr>
          <a:lstStyle/>
          <a:p>
            <a:r>
              <a:rPr lang="tr-TR" sz="2400" b="1" baseline="30000" dirty="0">
                <a:solidFill>
                  <a:srgbClr val="333D47"/>
                </a:solidFill>
              </a:rPr>
              <a:t>www.labomak.com.tr</a:t>
            </a:r>
          </a:p>
        </p:txBody>
      </p:sp>
      <p:sp>
        <p:nvSpPr>
          <p:cNvPr id="39" name="Metin kutusu 38">
            <a:extLst>
              <a:ext uri="{FF2B5EF4-FFF2-40B4-BE49-F238E27FC236}">
                <a16:creationId xmlns:a16="http://schemas.microsoft.com/office/drawing/2014/main" id="{72D14860-5999-3AFA-41C5-0E55DE85AA2C}"/>
              </a:ext>
            </a:extLst>
          </p:cNvPr>
          <p:cNvSpPr txBox="1"/>
          <p:nvPr/>
        </p:nvSpPr>
        <p:spPr>
          <a:xfrm>
            <a:off x="272601" y="9182721"/>
            <a:ext cx="3680048" cy="297517"/>
          </a:xfrm>
          <a:prstGeom prst="rect">
            <a:avLst/>
          </a:prstGeom>
          <a:noFill/>
        </p:spPr>
        <p:txBody>
          <a:bodyPr wrap="square" rtlCol="0">
            <a:spAutoFit/>
          </a:bodyPr>
          <a:lstStyle/>
          <a:p>
            <a:r>
              <a:rPr lang="tr-TR" sz="2000" b="1" baseline="30000" dirty="0">
                <a:solidFill>
                  <a:schemeClr val="bg1"/>
                </a:solidFill>
              </a:rPr>
              <a:t>   info@labomak.com.tr	          +90 212 438 18 26</a:t>
            </a:r>
          </a:p>
        </p:txBody>
      </p:sp>
      <p:pic>
        <p:nvPicPr>
          <p:cNvPr id="40" name="Grafik 39" descr="Alıcı düz dolguyla">
            <a:extLst>
              <a:ext uri="{FF2B5EF4-FFF2-40B4-BE49-F238E27FC236}">
                <a16:creationId xmlns:a16="http://schemas.microsoft.com/office/drawing/2014/main" id="{7C344C3E-B243-B921-E07C-93CB117E803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62709" y="9146776"/>
            <a:ext cx="189706" cy="189706"/>
          </a:xfrm>
          <a:prstGeom prst="rect">
            <a:avLst/>
          </a:prstGeom>
        </p:spPr>
      </p:pic>
      <p:pic>
        <p:nvPicPr>
          <p:cNvPr id="41" name="Grafik 40" descr="Zarf düz dolguyla">
            <a:extLst>
              <a:ext uri="{FF2B5EF4-FFF2-40B4-BE49-F238E27FC236}">
                <a16:creationId xmlns:a16="http://schemas.microsoft.com/office/drawing/2014/main" id="{FE25C1C4-0012-5B9A-DEED-03907CA96AD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8811" y="9162678"/>
            <a:ext cx="189706" cy="189706"/>
          </a:xfrm>
          <a:prstGeom prst="rect">
            <a:avLst/>
          </a:prstGeom>
        </p:spPr>
      </p:pic>
      <p:sp>
        <p:nvSpPr>
          <p:cNvPr id="42" name="Metin kutusu 41">
            <a:extLst>
              <a:ext uri="{FF2B5EF4-FFF2-40B4-BE49-F238E27FC236}">
                <a16:creationId xmlns:a16="http://schemas.microsoft.com/office/drawing/2014/main" id="{C31452B4-631C-79F1-13AE-2599999910F4}"/>
              </a:ext>
            </a:extLst>
          </p:cNvPr>
          <p:cNvSpPr txBox="1"/>
          <p:nvPr/>
        </p:nvSpPr>
        <p:spPr>
          <a:xfrm>
            <a:off x="394231" y="9670038"/>
            <a:ext cx="3798797" cy="235962"/>
          </a:xfrm>
          <a:prstGeom prst="rect">
            <a:avLst/>
          </a:prstGeom>
          <a:noFill/>
        </p:spPr>
        <p:txBody>
          <a:bodyPr wrap="none" rtlCol="0">
            <a:spAutoFit/>
          </a:bodyPr>
          <a:lstStyle/>
          <a:p>
            <a:r>
              <a:rPr lang="tr-TR" sz="1400" baseline="30000" dirty="0"/>
              <a:t>İkitelli OSB </a:t>
            </a:r>
            <a:r>
              <a:rPr lang="tr-TR" sz="1400" baseline="30000" dirty="0" err="1"/>
              <a:t>Sefaköy</a:t>
            </a:r>
            <a:r>
              <a:rPr lang="tr-TR" sz="1400" baseline="30000" dirty="0"/>
              <a:t> San. Sit. 16 blok No: 11-13, 34490  </a:t>
            </a:r>
            <a:r>
              <a:rPr lang="tr-TR" sz="1400" baseline="30000" dirty="0" err="1"/>
              <a:t>Başakşehir</a:t>
            </a:r>
            <a:r>
              <a:rPr lang="tr-TR" sz="1400" baseline="30000" dirty="0"/>
              <a:t>/İstanbul</a:t>
            </a:r>
          </a:p>
        </p:txBody>
      </p:sp>
      <p:pic>
        <p:nvPicPr>
          <p:cNvPr id="43" name="Grafik 42" descr="Ev düz dolguyla">
            <a:extLst>
              <a:ext uri="{FF2B5EF4-FFF2-40B4-BE49-F238E27FC236}">
                <a16:creationId xmlns:a16="http://schemas.microsoft.com/office/drawing/2014/main" id="{65CB2FF7-76DC-624E-3F25-5CEA1BC32B8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6601" y="9642824"/>
            <a:ext cx="153212" cy="153212"/>
          </a:xfrm>
          <a:prstGeom prst="rect">
            <a:avLst/>
          </a:prstGeom>
        </p:spPr>
      </p:pic>
    </p:spTree>
    <p:extLst>
      <p:ext uri="{BB962C8B-B14F-4D97-AF65-F5344CB8AC3E}">
        <p14:creationId xmlns:p14="http://schemas.microsoft.com/office/powerpoint/2010/main" val="1377284501"/>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921</Words>
  <Application>Microsoft Office PowerPoint</Application>
  <PresentationFormat>A4 Kağıt (210x297 mm)</PresentationFormat>
  <Paragraphs>121</Paragraphs>
  <Slides>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vt:i4>
      </vt:variant>
    </vt:vector>
  </HeadingPairs>
  <TitlesOfParts>
    <vt:vector size="9" baseType="lpstr">
      <vt:lpstr>Arial</vt:lpstr>
      <vt:lpstr>Arial Black</vt:lpstr>
      <vt:lpstr>Calibri</vt:lpstr>
      <vt:lpstr>Calibri Light</vt:lpstr>
      <vt:lpstr>Poppins Black</vt:lpstr>
      <vt:lpstr>Office Teması</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Ebru</dc:creator>
  <cp:lastModifiedBy>dnc.ebr@gmail.com</cp:lastModifiedBy>
  <cp:revision>49</cp:revision>
  <dcterms:created xsi:type="dcterms:W3CDTF">2024-03-21T10:24:13Z</dcterms:created>
  <dcterms:modified xsi:type="dcterms:W3CDTF">2024-10-01T09:36:47Z</dcterms:modified>
</cp:coreProperties>
</file>